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3380616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499035" y="521494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01 · COVER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762000" y="221159"/>
            <a:ext cx="172669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 01 · INTRODUCTION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762000" y="716459"/>
            <a:ext cx="17266920" cy="6347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Content </a:t>
            </a:r>
            <a:pPr algn="l" indent="0" marL="0">
              <a:lnSpc>
                <a:spcPct val="92000"/>
              </a:lnSpc>
              <a:buNone/>
            </a:pPr>
            <a:r>
              <a:rPr lang="en-US" sz="18000" i="1" spc="-450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as the engine </a:t>
            </a:r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of the brand</a:t>
            </a:r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C9243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18000" dirty="0"/>
          </a:p>
        </p:txBody>
      </p:sp>
      <p:sp>
        <p:nvSpPr>
          <p:cNvPr id="8" name="Text 6"/>
          <p:cNvSpPr/>
          <p:nvPr/>
        </p:nvSpPr>
        <p:spPr>
          <a:xfrm>
            <a:off x="762000" y="7482929"/>
            <a:ext cx="7456170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4A4A5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An editorial template for Leitmotiv Content presentations. Replace the title, the data and the image — the system does the rest.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5849600" y="8083004"/>
            <a:ext cx="1676400" cy="71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70000"/>
              </a:lnSpc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PIPO SERRANO FOUNDER </a:t>
            </a:r>
            <a:pPr algn="r" indent="0" marL="0">
              <a:lnSpc>
                <a:spcPct val="170000"/>
              </a:lnSpc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· MAY · 2026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62000" y="9663113"/>
            <a:ext cx="397925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· LEITMOTIVCONTENT.COM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447490" y="521494"/>
            <a:ext cx="6096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VOICE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285690" y="521494"/>
            <a:ext cx="23165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10 · COMPARE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233935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TONE OF VOICE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52625"/>
            <a:ext cx="164820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How we sound —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and how we don't.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4238625"/>
            <a:ext cx="769162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YES · WE DO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143000" y="4633913"/>
            <a:ext cx="7691628" cy="115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7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Editorial </a:t>
            </a:r>
            <a:pPr algn="l" indent="0" marL="0">
              <a:lnSpc>
                <a:spcPct val="105000"/>
              </a:lnSpc>
              <a:buNone/>
            </a:pPr>
            <a:r>
              <a:rPr lang="en-US" sz="4200" i="1" spc="-7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with judgement.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1009650" y="5982593"/>
            <a:ext cx="7677150" cy="2152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Sentences with subject. Verbs in present tense.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Numbers with source. Quotes with author.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idea per paragraph, no shortcuts.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Sector terms when they add meaning.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9144000" y="3781425"/>
            <a:ext cx="9525" cy="517207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2" name="Text 10"/>
          <p:cNvSpPr/>
          <p:nvPr/>
        </p:nvSpPr>
        <p:spPr>
          <a:xfrm>
            <a:off x="9686925" y="4238625"/>
            <a:ext cx="768181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 · WE AVOID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9686925" y="4633913"/>
            <a:ext cx="7681817" cy="115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7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Marketing </a:t>
            </a:r>
            <a:pPr algn="l" indent="0" marL="0">
              <a:lnSpc>
                <a:spcPct val="105000"/>
              </a:lnSpc>
              <a:buNone/>
            </a:pPr>
            <a:r>
              <a:rPr lang="en-US" sz="4200" i="1" spc="-7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without purpose.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9553575" y="5982593"/>
            <a:ext cx="7667625" cy="2152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Promises without proof.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Emphatic adjectives without measure.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Long sentences without destination.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Corporate jargon, empty buzzwords.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62000" y="9663113"/>
            <a:ext cx="181473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 03 · VOICE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127361" y="521494"/>
            <a:ext cx="8230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PROCESS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178980" y="521494"/>
            <a:ext cx="24232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11 · TIMELINE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208791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HOW WE WORK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52625"/>
            <a:ext cx="164820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Four phases —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one editorial process.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4276725"/>
            <a:ext cx="152400" cy="152400"/>
          </a:xfrm>
          <a:prstGeom prst="ellipse">
            <a:avLst/>
          </a:prstGeom>
          <a:solidFill>
            <a:srgbClr val="C92438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PHASE 01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114300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Brief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 immersion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14300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Archive review, internal interviews and audience mapping. We come out with the why clear.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20065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0065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PHASE 02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520065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Editorial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line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520065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Pillars, cadence and format defined. We approve the voice before writing a single line.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925830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25830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PHASE 03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925830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Production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925830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Fortnightly sprints with writing, editing and design in parallel. A piece never travels alone.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1331595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31595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PHASE 04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331595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Iteration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 archive</a:t>
            </a:r>
            <a:endParaRPr lang="en-US" sz="2700" dirty="0"/>
          </a:p>
        </p:txBody>
      </p:sp>
      <p:sp>
        <p:nvSpPr>
          <p:cNvPr id="23" name="Text 21"/>
          <p:cNvSpPr/>
          <p:nvPr/>
        </p:nvSpPr>
        <p:spPr>
          <a:xfrm>
            <a:off x="1331595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Reading the data, editorial adjustments and library consolidation. Every chapter adds up.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762000" y="9663113"/>
            <a:ext cx="417823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FORTNIGHTLY SPRINTS · 2–4 CHAPTERS / MONTH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4020726" y="521494"/>
            <a:ext cx="8230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CLOSING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072345" y="521494"/>
            <a:ext cx="25298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12 · THANK YOU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190625"/>
            <a:ext cx="246511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END OF SESSION</a:t>
            </a:r>
            <a:endParaRPr lang="en-US" sz="1125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00" y="1143000"/>
            <a:ext cx="685800" cy="685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2423220"/>
            <a:ext cx="16482060" cy="49452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21000" spc="-5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Thank you — </a:t>
            </a:r>
            <a:pPr algn="l" indent="0" marL="0">
              <a:lnSpc>
                <a:spcPct val="92000"/>
              </a:lnSpc>
              <a:buNone/>
            </a:pPr>
            <a:r>
              <a:rPr lang="en-US" sz="21000" i="1" spc="-525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onwards.</a:t>
            </a:r>
            <a:endParaRPr lang="en-US" sz="21000" dirty="0"/>
          </a:p>
        </p:txBody>
      </p:sp>
      <p:sp>
        <p:nvSpPr>
          <p:cNvPr id="9" name="Shape 6"/>
          <p:cNvSpPr/>
          <p:nvPr/>
        </p:nvSpPr>
        <p:spPr>
          <a:xfrm>
            <a:off x="1143000" y="7924800"/>
            <a:ext cx="16002000" cy="9525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1143000" y="8277225"/>
            <a:ext cx="5232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LET'S TALK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143000" y="8520113"/>
            <a:ext cx="5232349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pipo</a:t>
            </a:r>
            <a:pPr algn="l" indent="0" marL="0">
              <a:buNone/>
            </a:pPr>
            <a:r>
              <a:rPr lang="en-US" sz="2550" i="1" spc="-25" kern="0" dirty="0">
                <a:solidFill>
                  <a:srgbClr val="FFFFFF">
                    <a:alpha val="6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@</a:t>
            </a:r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leitmotivcontent.com</a:t>
            </a:r>
            <a:endParaRPr lang="en-US" sz="2550" dirty="0"/>
          </a:p>
        </p:txBody>
      </p:sp>
      <p:sp>
        <p:nvSpPr>
          <p:cNvPr id="12" name="Text 9"/>
          <p:cNvSpPr/>
          <p:nvPr/>
        </p:nvSpPr>
        <p:spPr>
          <a:xfrm>
            <a:off x="6603950" y="8277225"/>
            <a:ext cx="52324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CALL US</a:t>
            </a:r>
            <a:endParaRPr lang="en-US" sz="975" dirty="0"/>
          </a:p>
        </p:txBody>
      </p:sp>
      <p:sp>
        <p:nvSpPr>
          <p:cNvPr id="13" name="Text 10"/>
          <p:cNvSpPr/>
          <p:nvPr/>
        </p:nvSpPr>
        <p:spPr>
          <a:xfrm>
            <a:off x="6603950" y="8520113"/>
            <a:ext cx="5232426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+34 600 </a:t>
            </a:r>
            <a:pPr algn="l" indent="0" marL="0">
              <a:buNone/>
            </a:pPr>
            <a:r>
              <a:rPr lang="en-US" sz="2550" i="1" spc="-25" kern="0" dirty="0">
                <a:solidFill>
                  <a:srgbClr val="FFFFFF">
                    <a:alpha val="6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123 456</a:t>
            </a:r>
            <a:endParaRPr lang="en-US" sz="2550" dirty="0"/>
          </a:p>
        </p:txBody>
      </p:sp>
      <p:sp>
        <p:nvSpPr>
          <p:cNvPr id="14" name="Text 11"/>
          <p:cNvSpPr/>
          <p:nvPr/>
        </p:nvSpPr>
        <p:spPr>
          <a:xfrm>
            <a:off x="12064975" y="8277225"/>
            <a:ext cx="5232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WEB</a:t>
            </a:r>
            <a:endParaRPr lang="en-US" sz="975" dirty="0"/>
          </a:p>
        </p:txBody>
      </p:sp>
      <p:sp>
        <p:nvSpPr>
          <p:cNvPr id="15" name="Text 12"/>
          <p:cNvSpPr/>
          <p:nvPr/>
        </p:nvSpPr>
        <p:spPr>
          <a:xfrm>
            <a:off x="12064975" y="8520113"/>
            <a:ext cx="5232349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leitmotivcontent.com</a:t>
            </a:r>
            <a:endParaRPr lang="en-US" sz="2550" dirty="0"/>
          </a:p>
        </p:txBody>
      </p:sp>
      <p:sp>
        <p:nvSpPr>
          <p:cNvPr id="16" name="Text 13"/>
          <p:cNvSpPr/>
          <p:nvPr/>
        </p:nvSpPr>
        <p:spPr>
          <a:xfrm>
            <a:off x="762000" y="9663113"/>
            <a:ext cx="181473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BARCELONA · MADRID</a:t>
            </a:r>
            <a:endParaRPr lang="en-US" sz="975" dirty="0"/>
          </a:p>
        </p:txBody>
      </p:sp>
      <p:sp>
        <p:nvSpPr>
          <p:cNvPr id="17" name="Text 14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263387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752290" y="521494"/>
            <a:ext cx="2856921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02 · COVER · NAVY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2332732"/>
            <a:ext cx="349661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 02 · MANIFESTO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2866132"/>
            <a:ext cx="10399395" cy="42442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Tell a </a:t>
            </a:r>
            <a:pPr algn="l" indent="0" marL="0">
              <a:lnSpc>
                <a:spcPct val="92000"/>
              </a:lnSpc>
              <a:buNone/>
            </a:pPr>
            <a:r>
              <a:rPr lang="en-US" sz="12000" i="1" spc="-300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story </a:t>
            </a:r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that matters</a:t>
            </a:r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0465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1143000" y="7529438"/>
            <a:ext cx="8633460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70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When the isotype takes the lead, the navy rests the eye and lets the statement breathe at its largest scale.</a:t>
            </a:r>
            <a:endParaRPr lang="en-US" sz="24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01500" y="2762250"/>
            <a:ext cx="5143500" cy="51435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62000" y="9663113"/>
            <a:ext cx="298446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· BRAND DECK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2A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228600"/>
            <a:ext cx="2705100" cy="319088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342900" y="304800"/>
            <a:ext cx="2557653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8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COVER IMAGE · 1920 × 1080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8572500" y="4572000"/>
            <a:ext cx="1143000" cy="11430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534400" y="4572000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img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A0A1A">
              <a:alpha val="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1252716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645580" y="521494"/>
            <a:ext cx="2966832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03 · COVER · IMAGE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52500" y="1889820"/>
            <a:ext cx="1687449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FEATURE · REPLACE IMAGE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952500" y="2385120"/>
            <a:ext cx="16874490" cy="529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5000" spc="-37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image </a:t>
            </a:r>
            <a:pPr algn="l" indent="0" marL="0">
              <a:lnSpc>
                <a:spcPct val="92000"/>
              </a:lnSpc>
              <a:buNone/>
            </a:pPr>
            <a:r>
              <a:rPr lang="en-US" sz="15000" i="1" spc="-375" kern="0" dirty="0">
                <a:solidFill>
                  <a:srgbClr val="FFFFFF">
                    <a:alpha val="7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that deserves </a:t>
            </a:r>
            <a:pPr algn="l" indent="0" marL="0">
              <a:lnSpc>
                <a:spcPct val="92000"/>
              </a:lnSpc>
              <a:buNone/>
            </a:pPr>
            <a:r>
              <a:rPr lang="en-US" sz="15000" spc="-37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cover.</a:t>
            </a:r>
            <a:endParaRPr lang="en-US" sz="15000" dirty="0"/>
          </a:p>
        </p:txBody>
      </p:sp>
      <p:sp>
        <p:nvSpPr>
          <p:cNvPr id="14" name="Text 12"/>
          <p:cNvSpPr/>
          <p:nvPr/>
        </p:nvSpPr>
        <p:spPr>
          <a:xfrm>
            <a:off x="952500" y="8100120"/>
            <a:ext cx="961453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8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Drag a photo onto the slot behind this text and keep it full-bleed. The bottom gradient ensures readability without covering the subject.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4912280" y="8313465"/>
            <a:ext cx="242322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PHOTO · REPLACE CREDIT © LEITMOTIV CONTENT </a:t>
            </a:r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MAY · 2026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62000" y="9663113"/>
            <a:ext cx="20079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LEITMOTIVCONTENT.COM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A2A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228600"/>
            <a:ext cx="3497610" cy="319088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342900" y="304800"/>
            <a:ext cx="337393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8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COVER VIDEO · 16:9 · POSTER FRAME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8572500" y="4572000"/>
            <a:ext cx="1143000" cy="11430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534400" y="4572000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▶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A0A1A">
              <a:alpha val="6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1252716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REEL · 2026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645580" y="521494"/>
            <a:ext cx="2966832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04 · COVER · VIDEO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52500" y="1143000"/>
            <a:ext cx="271957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REEL · PLAY 0:24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15308535" y="1143000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8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00:24 · 4K · 24 FPS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952500" y="4061520"/>
            <a:ext cx="1524000" cy="1524000"/>
          </a:xfrm>
          <a:prstGeom prst="ellipse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33700" y="2880494"/>
            <a:ext cx="8829675" cy="2842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 story </a:t>
            </a:r>
            <a:pPr algn="l" indent="0" marL="0">
              <a:lnSpc>
                <a:spcPct val="92000"/>
              </a:lnSpc>
              <a:buNone/>
            </a:pPr>
            <a:r>
              <a:rPr lang="en-US" sz="12000" i="1" spc="-300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in motion.</a:t>
            </a:r>
            <a:endParaRPr lang="en-US" sz="12000" dirty="0"/>
          </a:p>
        </p:txBody>
      </p:sp>
      <p:sp>
        <p:nvSpPr>
          <p:cNvPr id="16" name="Text 14"/>
          <p:cNvSpPr/>
          <p:nvPr/>
        </p:nvSpPr>
        <p:spPr>
          <a:xfrm>
            <a:off x="2933700" y="5913165"/>
            <a:ext cx="882967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80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Replace the poster and the embedded video. The play mark invites a click without covering the shot.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952500" y="8786813"/>
            <a:ext cx="33978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56" kern="0" dirty="0">
                <a:solidFill>
                  <a:srgbClr val="FFFFFF">
                    <a:alpha val="6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▮▮▮▮▮▮▮▮▯▯▯▯▯▯▯▯▯▯▯▯ 00:09 / 00:24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5445680" y="8313465"/>
            <a:ext cx="188982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DIR. REPLACE NAME DOP. REPLACE NAME </a:t>
            </a:r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MAY · 2026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762000" y="9663113"/>
            <a:ext cx="249078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LEITMOTIVCONTENT.COM/REEL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3487326" y="521494"/>
            <a:ext cx="8230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538945" y="521494"/>
            <a:ext cx="3076667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05 · SECTION OPENER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3943350"/>
            <a:ext cx="3139440" cy="2438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0" i="1" spc="-840" kern="0" dirty="0">
                <a:solidFill>
                  <a:srgbClr val="C9243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03</a:t>
            </a:r>
            <a:endParaRPr lang="en-US" sz="21000" dirty="0"/>
          </a:p>
        </p:txBody>
      </p:sp>
      <p:sp>
        <p:nvSpPr>
          <p:cNvPr id="7" name="Text 5"/>
          <p:cNvSpPr/>
          <p:nvPr/>
        </p:nvSpPr>
        <p:spPr>
          <a:xfrm>
            <a:off x="4953000" y="3445222"/>
            <a:ext cx="297855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SECTION · 03 OF 06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4953000" y="3864322"/>
            <a:ext cx="12557760" cy="2491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0500" spc="-26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Brand </a:t>
            </a:r>
            <a:pPr algn="l" indent="0" marL="0">
              <a:lnSpc>
                <a:spcPct val="92000"/>
              </a:lnSpc>
              <a:buNone/>
            </a:pPr>
            <a:r>
              <a:rPr lang="en-US" sz="10500" i="1" spc="-262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voice.</a:t>
            </a:r>
            <a:endParaRPr lang="en-US" sz="10500" dirty="0"/>
          </a:p>
        </p:txBody>
      </p:sp>
      <p:sp>
        <p:nvSpPr>
          <p:cNvPr id="9" name="Shape 7"/>
          <p:cNvSpPr/>
          <p:nvPr/>
        </p:nvSpPr>
        <p:spPr>
          <a:xfrm>
            <a:off x="4953000" y="6765578"/>
            <a:ext cx="1143000" cy="19050"/>
          </a:xfrm>
          <a:prstGeom prst="rect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6477000" y="6660803"/>
            <a:ext cx="381446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70" kern="0" dirty="0">
                <a:solidFill>
                  <a:srgbClr val="FFFFFF">
                    <a:alpha val="6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HOW WE WRITE · HOW WE SOUND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62000" y="9663113"/>
            <a:ext cx="397925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THREE PILLARS · EDITORIAL, TONE, CADENCE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554200" y="521494"/>
            <a:ext cx="6096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INDEX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392400" y="521494"/>
            <a:ext cx="22098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06 · AGENDA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133350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INDEX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90725"/>
            <a:ext cx="3728085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What we'll be covering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3514725"/>
            <a:ext cx="3335655" cy="7085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Six chapters. 24 minutes. Q&amp;A at the end.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5524500" y="2560290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0" name="Text 8"/>
          <p:cNvSpPr/>
          <p:nvPr/>
        </p:nvSpPr>
        <p:spPr>
          <a:xfrm>
            <a:off x="5524500" y="209073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781800" y="1790700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Manifesto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why Leitmotiv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5925800" y="210026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 04</a:t>
            </a:r>
            <a:endParaRPr lang="en-US" sz="975" dirty="0"/>
          </a:p>
        </p:txBody>
      </p:sp>
      <p:sp>
        <p:nvSpPr>
          <p:cNvPr id="13" name="Shape 11"/>
          <p:cNvSpPr/>
          <p:nvPr/>
        </p:nvSpPr>
        <p:spPr>
          <a:xfrm>
            <a:off x="5524500" y="3606105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4" name="Text 12"/>
          <p:cNvSpPr/>
          <p:nvPr/>
        </p:nvSpPr>
        <p:spPr>
          <a:xfrm>
            <a:off x="5524500" y="3136553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781800" y="2836515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Audience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who we speak to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5925800" y="3146078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 09</a:t>
            </a:r>
            <a:endParaRPr lang="en-US" sz="975" dirty="0"/>
          </a:p>
        </p:txBody>
      </p:sp>
      <p:sp>
        <p:nvSpPr>
          <p:cNvPr id="17" name="Shape 15"/>
          <p:cNvSpPr/>
          <p:nvPr/>
        </p:nvSpPr>
        <p:spPr>
          <a:xfrm>
            <a:off x="5524500" y="4651921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8" name="Text 16"/>
          <p:cNvSpPr/>
          <p:nvPr/>
        </p:nvSpPr>
        <p:spPr>
          <a:xfrm>
            <a:off x="5524500" y="418236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781800" y="3882330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Voice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how we sound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5925800" y="419189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 14</a:t>
            </a:r>
            <a:endParaRPr lang="en-US" sz="975" dirty="0"/>
          </a:p>
        </p:txBody>
      </p:sp>
      <p:sp>
        <p:nvSpPr>
          <p:cNvPr id="21" name="Shape 19"/>
          <p:cNvSpPr/>
          <p:nvPr/>
        </p:nvSpPr>
        <p:spPr>
          <a:xfrm>
            <a:off x="5524500" y="5697736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22" name="Text 20"/>
          <p:cNvSpPr/>
          <p:nvPr/>
        </p:nvSpPr>
        <p:spPr>
          <a:xfrm>
            <a:off x="5524500" y="5228183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781800" y="4928146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Formats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how we publish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5925800" y="5237708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 22</a:t>
            </a:r>
            <a:endParaRPr lang="en-US" sz="975" dirty="0"/>
          </a:p>
        </p:txBody>
      </p:sp>
      <p:sp>
        <p:nvSpPr>
          <p:cNvPr id="25" name="Shape 23"/>
          <p:cNvSpPr/>
          <p:nvPr/>
        </p:nvSpPr>
        <p:spPr>
          <a:xfrm>
            <a:off x="5524500" y="6743551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26" name="Text 24"/>
          <p:cNvSpPr/>
          <p:nvPr/>
        </p:nvSpPr>
        <p:spPr>
          <a:xfrm>
            <a:off x="5524500" y="627399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781800" y="5973961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Cases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what we've done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15925800" y="628352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 30</a:t>
            </a:r>
            <a:endParaRPr lang="en-US" sz="975" dirty="0"/>
          </a:p>
        </p:txBody>
      </p:sp>
      <p:sp>
        <p:nvSpPr>
          <p:cNvPr id="29" name="Text 27"/>
          <p:cNvSpPr/>
          <p:nvPr/>
        </p:nvSpPr>
        <p:spPr>
          <a:xfrm>
            <a:off x="5524500" y="7319814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781800" y="7019776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Next steps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where we go</a:t>
            </a:r>
            <a:endParaRPr lang="en-US" sz="3600" dirty="0"/>
          </a:p>
        </p:txBody>
      </p:sp>
      <p:sp>
        <p:nvSpPr>
          <p:cNvPr id="31" name="Text 29"/>
          <p:cNvSpPr/>
          <p:nvPr/>
        </p:nvSpPr>
        <p:spPr>
          <a:xfrm>
            <a:off x="15925800" y="7329339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 38</a:t>
            </a:r>
            <a:endParaRPr lang="en-US" sz="975" dirty="0"/>
          </a:p>
        </p:txBody>
      </p:sp>
      <p:sp>
        <p:nvSpPr>
          <p:cNvPr id="32" name="Text 30"/>
          <p:cNvSpPr/>
          <p:nvPr/>
        </p:nvSpPr>
        <p:spPr>
          <a:xfrm>
            <a:off x="762000" y="9663113"/>
            <a:ext cx="2297683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Q1 SESSION · 24 MINUTES</a:t>
            </a:r>
            <a:endParaRPr lang="en-US" sz="975" dirty="0"/>
          </a:p>
        </p:txBody>
      </p:sp>
      <p:sp>
        <p:nvSpPr>
          <p:cNvPr id="33" name="Text 31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767471" y="521494"/>
            <a:ext cx="5029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IDEA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499035" y="521494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07 · QUOTE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524000" y="2432149"/>
            <a:ext cx="14716125" cy="46464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100" i="1" spc="-97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 brand is not told all at once — it is repeated on purpose, until it recognises itself.</a:t>
            </a:r>
            <a:endParaRPr lang="en-US" sz="8100" dirty="0"/>
          </a:p>
        </p:txBody>
      </p:sp>
      <p:sp>
        <p:nvSpPr>
          <p:cNvPr id="7" name="Text 5"/>
          <p:cNvSpPr/>
          <p:nvPr/>
        </p:nvSpPr>
        <p:spPr>
          <a:xfrm>
            <a:off x="2209800" y="7650063"/>
            <a:ext cx="2831858" cy="2428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b="1" spc="264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PIPO SERRANO </a:t>
            </a:r>
            <a:pPr algn="l" indent="0" marL="0">
              <a:buNone/>
            </a:pPr>
            <a:r>
              <a:rPr lang="en-US" sz="1200" spc="264" kern="0" dirty="0">
                <a:solidFill>
                  <a:srgbClr val="4A4A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 FOUNDER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62000" y="9663113"/>
            <a:ext cx="20079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MANIFESTO · 03 OF 12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3060635" y="521494"/>
            <a:ext cx="11430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 02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432235" y="521494"/>
            <a:ext cx="318657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08 · CONTENT + IMAGE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24000"/>
            <a:ext cx="863346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AUDIENCE · 02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2247900"/>
            <a:ext cx="86334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Who we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speak to.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3810000"/>
            <a:ext cx="1143000" cy="19050"/>
          </a:xfrm>
          <a:prstGeom prst="rect">
            <a:avLst/>
          </a:prstGeom>
          <a:solidFill>
            <a:srgbClr val="C92438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4171950"/>
            <a:ext cx="7456170" cy="7295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work with </a:t>
            </a:r>
            <a:pPr algn="l" indent="0" marL="0">
              <a:lnSpc>
                <a:spcPct val="165000"/>
              </a:lnSpc>
              <a:buNone/>
            </a:pPr>
            <a:r>
              <a:rPr lang="en-US" sz="1650" b="1" dirty="0">
                <a:solidFill>
                  <a:srgbClr val="11112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media, brands and publishers </a:t>
            </a:r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that treat content as a long-term asset — not as one more channel on the media plan.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143000" y="5034855"/>
            <a:ext cx="7456170" cy="7295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Our primary audience are brand, content and communications leads with their own editorial budget and the will to build a library, not campaigns.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1143000" y="5897761"/>
            <a:ext cx="7456170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minimum unit is never a post: it's </a:t>
            </a:r>
            <a:pPr algn="l" indent="0" marL="0">
              <a:lnSpc>
                <a:spcPct val="165000"/>
              </a:lnSpc>
              <a:buNone/>
            </a:pPr>
            <a:r>
              <a:rPr lang="en-US" sz="1650" b="1" dirty="0">
                <a:solidFill>
                  <a:srgbClr val="11112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chapter</a:t>
            </a:r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0287000" y="1524000"/>
            <a:ext cx="7239000" cy="7034213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13" name="Shape 11"/>
          <p:cNvSpPr/>
          <p:nvPr/>
        </p:nvSpPr>
        <p:spPr>
          <a:xfrm>
            <a:off x="10515600" y="1752600"/>
            <a:ext cx="2903265" cy="319088"/>
          </a:xfrm>
          <a:prstGeom prst="rect">
            <a:avLst/>
          </a:prstGeom>
          <a:solidFill>
            <a:srgbClr val="FFFFFF">
              <a:alpha val="8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0629900" y="1828800"/>
            <a:ext cx="2761763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111122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IMAGE 1200 × 1500 · REPLACE</a:t>
            </a:r>
            <a:endParaRPr lang="en-US" sz="975" dirty="0"/>
          </a:p>
        </p:txBody>
      </p:sp>
      <p:sp>
        <p:nvSpPr>
          <p:cNvPr id="15" name="Shape 13"/>
          <p:cNvSpPr/>
          <p:nvPr/>
        </p:nvSpPr>
        <p:spPr>
          <a:xfrm>
            <a:off x="13335000" y="4469606"/>
            <a:ext cx="1143000" cy="1143000"/>
          </a:xfrm>
          <a:prstGeom prst="ellipse">
            <a:avLst/>
          </a:prstGeom>
          <a:solidFill>
            <a:srgbClr val="111122">
              <a:alpha val="8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13296900" y="4469606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img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10287000" y="8786813"/>
            <a:ext cx="318343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FIG. 02 · EDITORIAL TEAM AT WORK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6463516" y="8786813"/>
            <a:ext cx="113868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LEITMOTIV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762000" y="9663113"/>
            <a:ext cx="210450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 02 · AUDIENCE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4020726" y="521494"/>
            <a:ext cx="13564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2025 FIGURES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605745" y="521494"/>
            <a:ext cx="19964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09 · DATA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336708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RESULTS · YEAR CLOSED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90725"/>
            <a:ext cx="16482060" cy="156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spc="-108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Three numbers that </a:t>
            </a:r>
            <a:pPr algn="l" indent="0" marL="0">
              <a:lnSpc>
                <a:spcPct val="100000"/>
              </a:lnSpc>
              <a:buNone/>
            </a:pPr>
            <a:r>
              <a:rPr lang="en-US" sz="6000" i="1" spc="-108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matter.</a:t>
            </a:r>
            <a:endParaRPr lang="en-US" sz="6000" dirty="0"/>
          </a:p>
        </p:txBody>
      </p:sp>
      <p:sp>
        <p:nvSpPr>
          <p:cNvPr id="8" name="Shape 6"/>
          <p:cNvSpPr/>
          <p:nvPr/>
        </p:nvSpPr>
        <p:spPr>
          <a:xfrm>
            <a:off x="1143000" y="7679978"/>
            <a:ext cx="1600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4276725"/>
            <a:ext cx="1600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467475" y="4286250"/>
            <a:ext cx="9525" cy="3393728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524000" y="4857750"/>
            <a:ext cx="4699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CHAPTERS PUBLISHED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524000" y="5195888"/>
            <a:ext cx="4699349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142 </a:t>
            </a:r>
            <a:pPr algn="l" indent="0" marL="0">
              <a:lnSpc>
                <a:spcPct val="95000"/>
              </a:lnSpc>
              <a:buNone/>
            </a:pPr>
            <a:r>
              <a:rPr lang="en-US" sz="3600" spc="-360" kern="0" dirty="0">
                <a:solidFill>
                  <a:srgbClr val="FFFFFF">
                    <a:alpha val="6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</a:t>
            </a:r>
            <a:endParaRPr lang="en-US" sz="12000" dirty="0"/>
          </a:p>
        </p:txBody>
      </p:sp>
      <p:sp>
        <p:nvSpPr>
          <p:cNvPr id="13" name="Text 11"/>
          <p:cNvSpPr/>
          <p:nvPr/>
        </p:nvSpPr>
        <p:spPr>
          <a:xfrm>
            <a:off x="1524000" y="6815138"/>
            <a:ext cx="4699349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across 2025, in 7 active editorial collections.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11801475" y="4286250"/>
            <a:ext cx="9525" cy="3393728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0" y="4857750"/>
            <a:ext cx="4699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AVERAGE READ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6858000" y="5195888"/>
            <a:ext cx="4699349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06:</a:t>
            </a:r>
            <a:pPr algn="l" indent="0" marL="0">
              <a:lnSpc>
                <a:spcPct val="95000"/>
              </a:lnSpc>
              <a:buNone/>
            </a:pPr>
            <a:r>
              <a:rPr lang="en-US" sz="12000" i="1" spc="-360" kern="0" dirty="0">
                <a:solidFill>
                  <a:srgbClr val="F0465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34</a:t>
            </a:r>
            <a:endParaRPr lang="en-US" sz="12000" dirty="0"/>
          </a:p>
        </p:txBody>
      </p:sp>
      <p:sp>
        <p:nvSpPr>
          <p:cNvPr id="17" name="Text 15"/>
          <p:cNvSpPr/>
          <p:nvPr/>
        </p:nvSpPr>
        <p:spPr>
          <a:xfrm>
            <a:off x="6858000" y="6815138"/>
            <a:ext cx="4699349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minutes per session — 4× the editorial sector average.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12192000" y="4857750"/>
            <a:ext cx="470916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EDITORIAL RETURN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12192000" y="5195888"/>
            <a:ext cx="4709160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3.2 </a:t>
            </a:r>
            <a:pPr algn="l" indent="0" marL="0">
              <a:lnSpc>
                <a:spcPct val="95000"/>
              </a:lnSpc>
              <a:buNone/>
            </a:pPr>
            <a:r>
              <a:rPr lang="en-US" sz="3600" spc="-360" kern="0" dirty="0">
                <a:solidFill>
                  <a:srgbClr val="FFFFFF">
                    <a:alpha val="6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x</a:t>
            </a:r>
            <a:endParaRPr lang="en-US" sz="12000" dirty="0"/>
          </a:p>
        </p:txBody>
      </p:sp>
      <p:sp>
        <p:nvSpPr>
          <p:cNvPr id="20" name="Text 18"/>
          <p:cNvSpPr/>
          <p:nvPr/>
        </p:nvSpPr>
        <p:spPr>
          <a:xfrm>
            <a:off x="12192000" y="6815138"/>
            <a:ext cx="470916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of recurring organic traffic vs. initial investment.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762000" y="9663113"/>
            <a:ext cx="368079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SOURCE · INTERNAL ANALYTICS · Q4 2025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2026-05-07T16:01:38Z</dcterms:created>
  <dcterms:modified xsi:type="dcterms:W3CDTF">2026-05-07T16:01:38Z</dcterms:modified>
</cp:coreProperties>
</file>