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C92438"/>
          </a:solidFill>
          <a:ln/>
        </p:spPr>
      </p:sp>
      <p:sp>
        <p:nvSpPr>
          <p:cNvPr id="4" name="Text 2"/>
          <p:cNvSpPr/>
          <p:nvPr/>
        </p:nvSpPr>
        <p:spPr>
          <a:xfrm>
            <a:off x="13060561" y="521494"/>
            <a:ext cx="188982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BRAND DECK · 2026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5178980" y="521494"/>
            <a:ext cx="242322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PLANTILLA 01 · PORTADA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762000" y="221159"/>
            <a:ext cx="1726692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CAPÍTOL 01 · PRESENTACIÓ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762000" y="716459"/>
            <a:ext cx="17266920" cy="63473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18000" spc="-450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El contingut </a:t>
            </a:r>
            <a:pPr algn="l" indent="0" marL="0">
              <a:lnSpc>
                <a:spcPct val="92000"/>
              </a:lnSpc>
              <a:buNone/>
            </a:pPr>
            <a:r>
              <a:rPr lang="en-US" sz="18000" i="1" spc="-450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com a motor </a:t>
            </a:r>
            <a:pPr algn="l" indent="0" marL="0">
              <a:lnSpc>
                <a:spcPct val="92000"/>
              </a:lnSpc>
              <a:buNone/>
            </a:pPr>
            <a:r>
              <a:rPr lang="en-US" sz="18000" spc="-450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de la marca</a:t>
            </a:r>
            <a:pPr algn="l" indent="0" marL="0">
              <a:lnSpc>
                <a:spcPct val="92000"/>
              </a:lnSpc>
              <a:buNone/>
            </a:pPr>
            <a:r>
              <a:rPr lang="en-US" sz="18000" spc="-450" kern="0" dirty="0">
                <a:solidFill>
                  <a:srgbClr val="C9243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.</a:t>
            </a:r>
            <a:endParaRPr lang="en-US" sz="18000" dirty="0"/>
          </a:p>
        </p:txBody>
      </p:sp>
      <p:sp>
        <p:nvSpPr>
          <p:cNvPr id="8" name="Text 6"/>
          <p:cNvSpPr/>
          <p:nvPr/>
        </p:nvSpPr>
        <p:spPr>
          <a:xfrm>
            <a:off x="762000" y="7482929"/>
            <a:ext cx="7456170" cy="13181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400" dirty="0">
                <a:solidFill>
                  <a:srgbClr val="4A4A55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Una plantilla editorial per a presentacions de Leitmotiv Content. Substitueix el títol, les dades i la imatge — el sistema fa la resta.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15742890" y="8083004"/>
            <a:ext cx="1783110" cy="71809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lnSpc>
                <a:spcPct val="170000"/>
              </a:lnSpc>
              <a:buNone/>
            </a:pPr>
            <a:r>
              <a:rPr lang="en-US" sz="1050" spc="210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PIPO SERRANO FOUNDER </a:t>
            </a:r>
            <a:pPr algn="r" indent="0" marL="0">
              <a:lnSpc>
                <a:spcPct val="170000"/>
              </a:lnSpc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 · MAIG · 2026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762000" y="9663113"/>
            <a:ext cx="397925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LEITMOTIV CONTENT · LEITMOTIVCONTENT.COM</a:t>
            </a:r>
            <a:endParaRPr lang="en-US" sz="975" dirty="0"/>
          </a:p>
        </p:txBody>
      </p:sp>
      <p:sp>
        <p:nvSpPr>
          <p:cNvPr id="11" name="Text 9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 </a:t>
            </a:r>
            <a:pPr algn="l" indent="0" marL="0">
              <a:buNone/>
            </a:pPr>
            <a:r>
              <a:rPr lang="en-US" sz="975" spc="176" kern="0" dirty="0">
                <a:solidFill>
                  <a:srgbClr val="11112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C92438"/>
          </a:solidFill>
          <a:ln/>
        </p:spPr>
      </p:sp>
      <p:sp>
        <p:nvSpPr>
          <p:cNvPr id="4" name="Text 2"/>
          <p:cNvSpPr/>
          <p:nvPr/>
        </p:nvSpPr>
        <p:spPr>
          <a:xfrm>
            <a:off x="14127435" y="521494"/>
            <a:ext cx="396255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VEU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4752290" y="521494"/>
            <a:ext cx="2856921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PLANTILLA 10 · COMPARATIVA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1143000" y="1571625"/>
            <a:ext cx="183646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TO DE VEU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1143000" y="1952625"/>
            <a:ext cx="16482060" cy="1257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b="1" spc="-86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Com sonem — </a:t>
            </a:r>
            <a:pPr algn="l" indent="0" marL="0">
              <a:lnSpc>
                <a:spcPct val="100000"/>
              </a:lnSpc>
              <a:buNone/>
            </a:pPr>
            <a:r>
              <a:rPr lang="en-US" sz="4800" i="1" spc="-86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i com no.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1143000" y="4238625"/>
            <a:ext cx="769162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95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SÍ · FEM</a:t>
            </a:r>
            <a:endParaRPr lang="en-US" sz="975" dirty="0"/>
          </a:p>
        </p:txBody>
      </p:sp>
      <p:sp>
        <p:nvSpPr>
          <p:cNvPr id="9" name="Text 7"/>
          <p:cNvSpPr/>
          <p:nvPr/>
        </p:nvSpPr>
        <p:spPr>
          <a:xfrm>
            <a:off x="1143000" y="4633913"/>
            <a:ext cx="7691628" cy="1158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4200" b="1" spc="-76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Editorial </a:t>
            </a:r>
            <a:pPr algn="l" indent="0" marL="0">
              <a:lnSpc>
                <a:spcPct val="105000"/>
              </a:lnSpc>
              <a:buNone/>
            </a:pPr>
            <a:r>
              <a:rPr lang="en-US" sz="4200" i="1" spc="-76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amb criteri.</a:t>
            </a:r>
            <a:endParaRPr lang="en-US" sz="4200" dirty="0"/>
          </a:p>
        </p:txBody>
      </p:sp>
      <p:sp>
        <p:nvSpPr>
          <p:cNvPr id="10" name="Text 8"/>
          <p:cNvSpPr/>
          <p:nvPr/>
        </p:nvSpPr>
        <p:spPr>
          <a:xfrm>
            <a:off x="1009650" y="5982593"/>
            <a:ext cx="7677150" cy="2152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14141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Frases amb subjecte. Verbs en present.</a:t>
            </a:r>
            <a:endParaRPr lang="en-US" sz="15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14141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Xifres amb font. Cites amb autor.</a:t>
            </a:r>
            <a:endParaRPr lang="en-US" sz="15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14141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Una idea per paràgraf, sense dreceres.</a:t>
            </a:r>
            <a:endParaRPr lang="en-US" sz="15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14141C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Termes del sector quan aporten.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9144000" y="3781425"/>
            <a:ext cx="9525" cy="5172075"/>
          </a:xfrm>
          <a:prstGeom prst="rect">
            <a:avLst/>
          </a:prstGeom>
          <a:solidFill>
            <a:srgbClr val="E6E5E0"/>
          </a:solidFill>
          <a:ln/>
        </p:spPr>
      </p:sp>
      <p:sp>
        <p:nvSpPr>
          <p:cNvPr id="12" name="Text 10"/>
          <p:cNvSpPr/>
          <p:nvPr/>
        </p:nvSpPr>
        <p:spPr>
          <a:xfrm>
            <a:off x="9686925" y="4238625"/>
            <a:ext cx="7681817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95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NO · EVITEM</a:t>
            </a:r>
            <a:endParaRPr lang="en-US" sz="975" dirty="0"/>
          </a:p>
        </p:txBody>
      </p:sp>
      <p:sp>
        <p:nvSpPr>
          <p:cNvPr id="13" name="Text 11"/>
          <p:cNvSpPr/>
          <p:nvPr/>
        </p:nvSpPr>
        <p:spPr>
          <a:xfrm>
            <a:off x="9686925" y="4633913"/>
            <a:ext cx="7681817" cy="1158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5000"/>
              </a:lnSpc>
              <a:buNone/>
            </a:pPr>
            <a:r>
              <a:rPr lang="en-US" sz="4200" b="1" spc="-76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Màrqueting </a:t>
            </a:r>
            <a:pPr algn="l" indent="0" marL="0">
              <a:lnSpc>
                <a:spcPct val="105000"/>
              </a:lnSpc>
              <a:buNone/>
            </a:pPr>
            <a:r>
              <a:rPr lang="en-US" sz="4200" i="1" spc="-76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sense propòsit.</a:t>
            </a:r>
            <a:endParaRPr lang="en-US" sz="4200" dirty="0"/>
          </a:p>
        </p:txBody>
      </p:sp>
      <p:sp>
        <p:nvSpPr>
          <p:cNvPr id="14" name="Text 12"/>
          <p:cNvSpPr/>
          <p:nvPr/>
        </p:nvSpPr>
        <p:spPr>
          <a:xfrm>
            <a:off x="9553575" y="5982593"/>
            <a:ext cx="7667625" cy="2152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4A4A55">
                    <a:alpha val="85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Promeses sense proves.</a:t>
            </a:r>
            <a:endParaRPr lang="en-US" sz="15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4A4A55">
                    <a:alpha val="85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Adjectius emfàtics sense mesura.</a:t>
            </a:r>
            <a:endParaRPr lang="en-US" sz="15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4A4A55">
                    <a:alpha val="85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Frases llargues sense destinació.</a:t>
            </a:r>
            <a:endParaRPr lang="en-US" sz="15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4A4A55">
                    <a:alpha val="85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Argot corporatiu, anglicismes buits.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762000" y="9663113"/>
            <a:ext cx="1621557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CAPÍTOL 03 · VEU</a:t>
            </a:r>
            <a:endParaRPr lang="en-US" sz="975" dirty="0"/>
          </a:p>
        </p:txBody>
      </p:sp>
      <p:sp>
        <p:nvSpPr>
          <p:cNvPr id="16" name="Text 14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10 </a:t>
            </a:r>
            <a:pPr algn="l" indent="0" marL="0">
              <a:buNone/>
            </a:pPr>
            <a:r>
              <a:rPr lang="en-US" sz="975" spc="176" kern="0" dirty="0">
                <a:solidFill>
                  <a:srgbClr val="11112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C92438"/>
          </a:solidFill>
          <a:ln/>
        </p:spPr>
      </p:sp>
      <p:sp>
        <p:nvSpPr>
          <p:cNvPr id="4" name="Text 2"/>
          <p:cNvSpPr/>
          <p:nvPr/>
        </p:nvSpPr>
        <p:spPr>
          <a:xfrm>
            <a:off x="14127435" y="521494"/>
            <a:ext cx="71631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PROCÉS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5072345" y="521494"/>
            <a:ext cx="2529855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PLANTILLA 11 · TIMELINE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1143000" y="1571625"/>
            <a:ext cx="2339355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COM TREBALLEM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1143000" y="1952625"/>
            <a:ext cx="16482060" cy="1257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b="1" spc="-86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Quatre fases — </a:t>
            </a:r>
            <a:pPr algn="l" indent="0" marL="0">
              <a:lnSpc>
                <a:spcPct val="100000"/>
              </a:lnSpc>
              <a:buNone/>
            </a:pPr>
            <a:r>
              <a:rPr lang="en-US" sz="4800" i="1" spc="-86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un procés editorial.</a:t>
            </a:r>
            <a:endParaRPr lang="en-US" sz="4800" dirty="0"/>
          </a:p>
        </p:txBody>
      </p:sp>
      <p:sp>
        <p:nvSpPr>
          <p:cNvPr id="8" name="Shape 6"/>
          <p:cNvSpPr/>
          <p:nvPr/>
        </p:nvSpPr>
        <p:spPr>
          <a:xfrm>
            <a:off x="1143000" y="4276725"/>
            <a:ext cx="152400" cy="152400"/>
          </a:xfrm>
          <a:prstGeom prst="ellipse">
            <a:avLst/>
          </a:prstGeom>
          <a:solidFill>
            <a:srgbClr val="C92438"/>
          </a:solidFill>
          <a:ln w="19050">
            <a:solidFill>
              <a:srgbClr val="C9243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43000" y="4848225"/>
            <a:ext cx="362997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15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FASE 01</a:t>
            </a:r>
            <a:endParaRPr lang="en-US" sz="975" dirty="0"/>
          </a:p>
        </p:txBody>
      </p:sp>
      <p:sp>
        <p:nvSpPr>
          <p:cNvPr id="10" name="Text 8"/>
          <p:cNvSpPr/>
          <p:nvPr/>
        </p:nvSpPr>
        <p:spPr>
          <a:xfrm>
            <a:off x="1143000" y="5205413"/>
            <a:ext cx="3629978" cy="4152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2700" b="1" spc="-32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Brief </a:t>
            </a:r>
            <a:pPr algn="l" indent="0" marL="0">
              <a:lnSpc>
                <a:spcPct val="110000"/>
              </a:lnSpc>
              <a:buNone/>
            </a:pPr>
            <a:r>
              <a:rPr lang="en-US" sz="2700" i="1" spc="-32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+ immersió</a:t>
            </a:r>
            <a:endParaRPr lang="en-US" sz="2700" dirty="0"/>
          </a:p>
        </p:txBody>
      </p:sp>
      <p:sp>
        <p:nvSpPr>
          <p:cNvPr id="11" name="Text 9"/>
          <p:cNvSpPr/>
          <p:nvPr/>
        </p:nvSpPr>
        <p:spPr>
          <a:xfrm>
            <a:off x="1143000" y="5773043"/>
            <a:ext cx="3629978" cy="8352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4A4A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Lectura de l'arxiu, entrevistes internes i mapa d'audiència. Sortim amb el perquè clar.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5200650" y="4276725"/>
            <a:ext cx="152400" cy="152400"/>
          </a:xfrm>
          <a:prstGeom prst="ellipse">
            <a:avLst/>
          </a:prstGeom>
          <a:solidFill>
            <a:srgbClr val="FAF9F6"/>
          </a:solidFill>
          <a:ln w="19050">
            <a:solidFill>
              <a:srgbClr val="C9243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200650" y="4848225"/>
            <a:ext cx="362997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15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FASE 02</a:t>
            </a:r>
            <a:endParaRPr lang="en-US" sz="975" dirty="0"/>
          </a:p>
        </p:txBody>
      </p:sp>
      <p:sp>
        <p:nvSpPr>
          <p:cNvPr id="14" name="Text 12"/>
          <p:cNvSpPr/>
          <p:nvPr/>
        </p:nvSpPr>
        <p:spPr>
          <a:xfrm>
            <a:off x="5200650" y="5205413"/>
            <a:ext cx="3629978" cy="4152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2700" b="1" spc="-32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Línia </a:t>
            </a:r>
            <a:pPr algn="l" indent="0" marL="0">
              <a:lnSpc>
                <a:spcPct val="110000"/>
              </a:lnSpc>
              <a:buNone/>
            </a:pPr>
            <a:r>
              <a:rPr lang="en-US" sz="2700" i="1" spc="-32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editorial</a:t>
            </a:r>
            <a:endParaRPr lang="en-US" sz="2700" dirty="0"/>
          </a:p>
        </p:txBody>
      </p:sp>
      <p:sp>
        <p:nvSpPr>
          <p:cNvPr id="15" name="Text 13"/>
          <p:cNvSpPr/>
          <p:nvPr/>
        </p:nvSpPr>
        <p:spPr>
          <a:xfrm>
            <a:off x="5200650" y="5773043"/>
            <a:ext cx="3629978" cy="5695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4A4A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Definició de pilars, cadència i format. Aprovem la veu abans d'escriure una línia.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9258300" y="4276725"/>
            <a:ext cx="152400" cy="152400"/>
          </a:xfrm>
          <a:prstGeom prst="ellipse">
            <a:avLst/>
          </a:prstGeom>
          <a:solidFill>
            <a:srgbClr val="FAF9F6"/>
          </a:solidFill>
          <a:ln w="19050">
            <a:solidFill>
              <a:srgbClr val="C9243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258300" y="4848225"/>
            <a:ext cx="362997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15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FASE 03</a:t>
            </a:r>
            <a:endParaRPr lang="en-US" sz="975" dirty="0"/>
          </a:p>
        </p:txBody>
      </p:sp>
      <p:sp>
        <p:nvSpPr>
          <p:cNvPr id="18" name="Text 16"/>
          <p:cNvSpPr/>
          <p:nvPr/>
        </p:nvSpPr>
        <p:spPr>
          <a:xfrm>
            <a:off x="9258300" y="5205413"/>
            <a:ext cx="3629978" cy="4152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2700" b="1" spc="-32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Producció</a:t>
            </a:r>
            <a:endParaRPr lang="en-US" sz="2700" dirty="0"/>
          </a:p>
        </p:txBody>
      </p:sp>
      <p:sp>
        <p:nvSpPr>
          <p:cNvPr id="19" name="Text 17"/>
          <p:cNvSpPr/>
          <p:nvPr/>
        </p:nvSpPr>
        <p:spPr>
          <a:xfrm>
            <a:off x="9258300" y="5773043"/>
            <a:ext cx="3629978" cy="8352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4A4A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Sprints quinzenals amb redacció, edició i disseny en paral·lel. Una peça no viatja sola.</a:t>
            </a:r>
            <a:endParaRPr lang="en-US" sz="1350" dirty="0"/>
          </a:p>
        </p:txBody>
      </p:sp>
      <p:sp>
        <p:nvSpPr>
          <p:cNvPr id="20" name="Shape 18"/>
          <p:cNvSpPr/>
          <p:nvPr/>
        </p:nvSpPr>
        <p:spPr>
          <a:xfrm>
            <a:off x="13315950" y="4276725"/>
            <a:ext cx="152400" cy="152400"/>
          </a:xfrm>
          <a:prstGeom prst="ellipse">
            <a:avLst/>
          </a:prstGeom>
          <a:solidFill>
            <a:srgbClr val="FAF9F6"/>
          </a:solidFill>
          <a:ln w="19050">
            <a:solidFill>
              <a:srgbClr val="C9243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3315950" y="4848225"/>
            <a:ext cx="362997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15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FASE 04</a:t>
            </a:r>
            <a:endParaRPr lang="en-US" sz="975" dirty="0"/>
          </a:p>
        </p:txBody>
      </p:sp>
      <p:sp>
        <p:nvSpPr>
          <p:cNvPr id="22" name="Text 20"/>
          <p:cNvSpPr/>
          <p:nvPr/>
        </p:nvSpPr>
        <p:spPr>
          <a:xfrm>
            <a:off x="13315950" y="5205413"/>
            <a:ext cx="3629978" cy="4152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2700" b="1" spc="-32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Iteració </a:t>
            </a:r>
            <a:pPr algn="l" indent="0" marL="0">
              <a:lnSpc>
                <a:spcPct val="110000"/>
              </a:lnSpc>
              <a:buNone/>
            </a:pPr>
            <a:r>
              <a:rPr lang="en-US" sz="2700" i="1" spc="-32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+ arxiu</a:t>
            </a:r>
            <a:endParaRPr lang="en-US" sz="2700" dirty="0"/>
          </a:p>
        </p:txBody>
      </p:sp>
      <p:sp>
        <p:nvSpPr>
          <p:cNvPr id="23" name="Text 21"/>
          <p:cNvSpPr/>
          <p:nvPr/>
        </p:nvSpPr>
        <p:spPr>
          <a:xfrm>
            <a:off x="13315950" y="5773043"/>
            <a:ext cx="3629978" cy="83529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4A4A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Lectura de dades, ajustos editorials i consolidació de la biblioteca. Cada capítol suma.</a:t>
            </a:r>
            <a:endParaRPr lang="en-US" sz="1350" dirty="0"/>
          </a:p>
        </p:txBody>
      </p:sp>
      <p:sp>
        <p:nvSpPr>
          <p:cNvPr id="24" name="Text 22"/>
          <p:cNvSpPr/>
          <p:nvPr/>
        </p:nvSpPr>
        <p:spPr>
          <a:xfrm>
            <a:off x="762000" y="9663113"/>
            <a:ext cx="387976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SPRINTS QUINZENALS · 2-4 CAPÍTOLS / MES</a:t>
            </a:r>
            <a:endParaRPr lang="en-US" sz="975" dirty="0"/>
          </a:p>
        </p:txBody>
      </p:sp>
      <p:sp>
        <p:nvSpPr>
          <p:cNvPr id="25" name="Text 23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11 </a:t>
            </a:r>
            <a:pPr algn="l" indent="0" marL="0">
              <a:buNone/>
            </a:pPr>
            <a:r>
              <a:rPr lang="en-US" sz="975" spc="176" kern="0" dirty="0">
                <a:solidFill>
                  <a:srgbClr val="11112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111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F04655"/>
          </a:solidFill>
          <a:ln/>
        </p:spPr>
      </p:sp>
      <p:sp>
        <p:nvSpPr>
          <p:cNvPr id="4" name="Text 2"/>
          <p:cNvSpPr/>
          <p:nvPr/>
        </p:nvSpPr>
        <p:spPr>
          <a:xfrm>
            <a:off x="13914016" y="521494"/>
            <a:ext cx="1036365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FFFFF">
                    <a:alpha val="5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TANCAMENT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5178980" y="521494"/>
            <a:ext cx="242322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PLANTILLA 12 · GRÀCIES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1143000" y="1190625"/>
            <a:ext cx="221367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FI DE SESSIÓ</a:t>
            </a:r>
            <a:endParaRPr lang="en-US" sz="1125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59200" y="1143000"/>
            <a:ext cx="685800" cy="6858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143000" y="2423220"/>
            <a:ext cx="16482060" cy="49452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21000" spc="-525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Gràcies — </a:t>
            </a:r>
            <a:pPr algn="l" indent="0" marL="0">
              <a:lnSpc>
                <a:spcPct val="92000"/>
              </a:lnSpc>
              <a:buNone/>
            </a:pPr>
            <a:r>
              <a:rPr lang="en-US" sz="21000" i="1" spc="-525" kern="0" dirty="0">
                <a:solidFill>
                  <a:srgbClr val="FFFFFF">
                    <a:alpha val="55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seguim.</a:t>
            </a:r>
            <a:endParaRPr lang="en-US" sz="21000" dirty="0"/>
          </a:p>
        </p:txBody>
      </p:sp>
      <p:sp>
        <p:nvSpPr>
          <p:cNvPr id="9" name="Shape 6"/>
          <p:cNvSpPr/>
          <p:nvPr/>
        </p:nvSpPr>
        <p:spPr>
          <a:xfrm>
            <a:off x="1143000" y="7924800"/>
            <a:ext cx="16002000" cy="9525"/>
          </a:xfrm>
          <a:prstGeom prst="rect">
            <a:avLst/>
          </a:prstGeom>
          <a:solidFill>
            <a:srgbClr val="FFFFFF">
              <a:alpha val="15000"/>
            </a:srgbClr>
          </a:solidFill>
          <a:ln/>
        </p:spPr>
      </p:sp>
      <p:sp>
        <p:nvSpPr>
          <p:cNvPr id="10" name="Text 7"/>
          <p:cNvSpPr/>
          <p:nvPr/>
        </p:nvSpPr>
        <p:spPr>
          <a:xfrm>
            <a:off x="1143000" y="8277225"/>
            <a:ext cx="5232349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15" kern="0" dirty="0">
                <a:solidFill>
                  <a:srgbClr val="FFFFFF">
                    <a:alpha val="5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PARLEM</a:t>
            </a:r>
            <a:endParaRPr lang="en-US" sz="975" dirty="0"/>
          </a:p>
        </p:txBody>
      </p:sp>
      <p:sp>
        <p:nvSpPr>
          <p:cNvPr id="11" name="Text 8"/>
          <p:cNvSpPr/>
          <p:nvPr/>
        </p:nvSpPr>
        <p:spPr>
          <a:xfrm>
            <a:off x="1143000" y="8520113"/>
            <a:ext cx="5232349" cy="4714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spc="-25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pipo</a:t>
            </a:r>
            <a:pPr algn="l" indent="0" marL="0">
              <a:buNone/>
            </a:pPr>
            <a:r>
              <a:rPr lang="en-US" sz="2550" i="1" spc="-25" kern="0" dirty="0">
                <a:solidFill>
                  <a:srgbClr val="FFFFFF">
                    <a:alpha val="65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@</a:t>
            </a:r>
            <a:pPr algn="l" indent="0" marL="0">
              <a:buNone/>
            </a:pPr>
            <a:r>
              <a:rPr lang="en-US" sz="2550" spc="-25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leitmotivcontent.com</a:t>
            </a:r>
            <a:endParaRPr lang="en-US" sz="2550" dirty="0"/>
          </a:p>
        </p:txBody>
      </p:sp>
      <p:sp>
        <p:nvSpPr>
          <p:cNvPr id="12" name="Text 9"/>
          <p:cNvSpPr/>
          <p:nvPr/>
        </p:nvSpPr>
        <p:spPr>
          <a:xfrm>
            <a:off x="6603950" y="8277225"/>
            <a:ext cx="52324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15" kern="0" dirty="0">
                <a:solidFill>
                  <a:srgbClr val="FFFFFF">
                    <a:alpha val="5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TRUCA'NS</a:t>
            </a:r>
            <a:endParaRPr lang="en-US" sz="975" dirty="0"/>
          </a:p>
        </p:txBody>
      </p:sp>
      <p:sp>
        <p:nvSpPr>
          <p:cNvPr id="13" name="Text 10"/>
          <p:cNvSpPr/>
          <p:nvPr/>
        </p:nvSpPr>
        <p:spPr>
          <a:xfrm>
            <a:off x="6603950" y="8520113"/>
            <a:ext cx="5232426" cy="4714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spc="-25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+34 600 </a:t>
            </a:r>
            <a:pPr algn="l" indent="0" marL="0">
              <a:buNone/>
            </a:pPr>
            <a:r>
              <a:rPr lang="en-US" sz="2550" i="1" spc="-25" kern="0" dirty="0">
                <a:solidFill>
                  <a:srgbClr val="FFFFFF">
                    <a:alpha val="65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123 456</a:t>
            </a:r>
            <a:endParaRPr lang="en-US" sz="2550" dirty="0"/>
          </a:p>
        </p:txBody>
      </p:sp>
      <p:sp>
        <p:nvSpPr>
          <p:cNvPr id="14" name="Text 11"/>
          <p:cNvSpPr/>
          <p:nvPr/>
        </p:nvSpPr>
        <p:spPr>
          <a:xfrm>
            <a:off x="12064975" y="8277225"/>
            <a:ext cx="5232349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15" kern="0" dirty="0">
                <a:solidFill>
                  <a:srgbClr val="FFFFFF">
                    <a:alpha val="5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WEB</a:t>
            </a:r>
            <a:endParaRPr lang="en-US" sz="975" dirty="0"/>
          </a:p>
        </p:txBody>
      </p:sp>
      <p:sp>
        <p:nvSpPr>
          <p:cNvPr id="15" name="Text 12"/>
          <p:cNvSpPr/>
          <p:nvPr/>
        </p:nvSpPr>
        <p:spPr>
          <a:xfrm>
            <a:off x="12064975" y="8520113"/>
            <a:ext cx="5232349" cy="4714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spc="-25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leitmotivcontent.com</a:t>
            </a:r>
            <a:endParaRPr lang="en-US" sz="2550" dirty="0"/>
          </a:p>
        </p:txBody>
      </p:sp>
      <p:sp>
        <p:nvSpPr>
          <p:cNvPr id="16" name="Text 13"/>
          <p:cNvSpPr/>
          <p:nvPr/>
        </p:nvSpPr>
        <p:spPr>
          <a:xfrm>
            <a:off x="762000" y="9663113"/>
            <a:ext cx="181473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FFFFF">
                    <a:alpha val="5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BARCELONA · MADRID</a:t>
            </a:r>
            <a:endParaRPr lang="en-US" sz="975" dirty="0"/>
          </a:p>
        </p:txBody>
      </p:sp>
      <p:sp>
        <p:nvSpPr>
          <p:cNvPr id="17" name="Text 14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12 </a:t>
            </a:r>
            <a:pPr algn="l" indent="0" marL="0">
              <a:buNone/>
            </a:pPr>
            <a:r>
              <a:rPr lang="en-US" sz="975" spc="176" kern="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287000"/>
          </a:xfrm>
          <a:prstGeom prst="rect">
            <a:avLst/>
          </a:prstGeom>
          <a:solidFill>
            <a:srgbClr val="111122"/>
          </a:solidFill>
          <a:ln/>
        </p:spPr>
      </p:sp>
      <p:sp>
        <p:nvSpPr>
          <p:cNvPr id="3" name="Text 1"/>
          <p:cNvSpPr/>
          <p:nvPr/>
        </p:nvSpPr>
        <p:spPr>
          <a:xfrm>
            <a:off x="762000" y="571500"/>
            <a:ext cx="1324421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34" kern="0" dirty="0">
                <a:solidFill>
                  <a:srgbClr val="FFFFFF">
                    <a:alpha val="5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EDITORIAL </a:t>
            </a:r>
            <a:pPr algn="l" indent="0" marL="0">
              <a:buNone/>
            </a:pPr>
            <a:r>
              <a:rPr lang="en-US" sz="975" spc="234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+</a:t>
            </a:r>
            <a:endParaRPr lang="en-US" sz="975" dirty="0"/>
          </a:p>
        </p:txBody>
      </p:sp>
      <p:sp>
        <p:nvSpPr>
          <p:cNvPr id="4" name="Text 2"/>
          <p:cNvSpPr/>
          <p:nvPr/>
        </p:nvSpPr>
        <p:spPr>
          <a:xfrm>
            <a:off x="1413942" y="3869531"/>
            <a:ext cx="6191656" cy="20669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0" spc="-540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2000" dirty="0"/>
          </a:p>
        </p:txBody>
      </p:sp>
      <p:sp>
        <p:nvSpPr>
          <p:cNvPr id="5" name="Shape 3"/>
          <p:cNvSpPr/>
          <p:nvPr/>
        </p:nvSpPr>
        <p:spPr>
          <a:xfrm>
            <a:off x="7486204" y="5273576"/>
            <a:ext cx="243780" cy="243780"/>
          </a:xfrm>
          <a:prstGeom prst="ellipse">
            <a:avLst/>
          </a:prstGeom>
          <a:solidFill>
            <a:srgbClr val="F04655"/>
          </a:solidFill>
          <a:ln/>
        </p:spPr>
      </p:sp>
      <p:sp>
        <p:nvSpPr>
          <p:cNvPr id="6" name="Text 4"/>
          <p:cNvSpPr/>
          <p:nvPr/>
        </p:nvSpPr>
        <p:spPr>
          <a:xfrm>
            <a:off x="3259782" y="5988844"/>
            <a:ext cx="2703092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31" kern="0" dirty="0">
                <a:solidFill>
                  <a:srgbClr val="FFFFFF">
                    <a:alpha val="5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CONTENT · BRAND NEWSROOM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9144000" y="0"/>
            <a:ext cx="9144000" cy="1028700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" name="Text 6"/>
          <p:cNvSpPr/>
          <p:nvPr/>
        </p:nvSpPr>
        <p:spPr>
          <a:xfrm>
            <a:off x="16485840" y="571500"/>
            <a:ext cx="111636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34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+ </a:t>
            </a:r>
            <a:pPr algn="l" indent="0" marL="0">
              <a:buNone/>
            </a:pPr>
            <a:r>
              <a:rPr lang="en-US" sz="975" spc="234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PARTNER</a:t>
            </a:r>
            <a:endParaRPr lang="en-US" sz="975" dirty="0"/>
          </a:p>
        </p:txBody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49000" y="4065910"/>
            <a:ext cx="5334000" cy="1635993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2513171" y="6044803"/>
            <a:ext cx="2481858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31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COMUNICACIÓ · BRANDING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8477250" y="4476750"/>
            <a:ext cx="1333500" cy="13335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E6E5E0"/>
            </a:solidFill>
            <a:prstDash val="solid"/>
          </a:ln>
          <a:effectLst>
            <a:outerShdw sx="100000" sy="100000" kx="0" ky="0" algn="bl" rotWithShape="0" blurRad="571500" dist="228600" dir="5400000">
              <a:srgbClr val="000000">
                <a:alpha val="25000"/>
              </a:srgbClr>
            </a:outerShdw>
          </a:effectLst>
        </p:spPr>
      </p:sp>
      <p:sp>
        <p:nvSpPr>
          <p:cNvPr id="12" name="Text 9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13" name="Shape 10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F04655"/>
          </a:solidFill>
          <a:ln/>
        </p:spPr>
      </p:sp>
      <p:sp>
        <p:nvSpPr>
          <p:cNvPr id="14" name="Text 11"/>
          <p:cNvSpPr/>
          <p:nvPr/>
        </p:nvSpPr>
        <p:spPr>
          <a:xfrm>
            <a:off x="14886012" y="526256"/>
            <a:ext cx="2719187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215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CO-BRANDING · </a:t>
            </a:r>
            <a:pPr algn="l" indent="0" marL="0">
              <a:buNone/>
            </a:pPr>
            <a:r>
              <a:rPr lang="en-US" sz="975" spc="215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PLANTILLA 13</a:t>
            </a:r>
            <a:endParaRPr lang="en-US" sz="975" dirty="0"/>
          </a:p>
        </p:txBody>
      </p:sp>
      <p:sp>
        <p:nvSpPr>
          <p:cNvPr id="15" name="Text 12"/>
          <p:cNvSpPr/>
          <p:nvPr/>
        </p:nvSpPr>
        <p:spPr>
          <a:xfrm>
            <a:off x="762000" y="9663113"/>
            <a:ext cx="3183435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FFFFF">
                    <a:alpha val="5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LEITMOTIV CONTENT × BE SHARED.</a:t>
            </a:r>
            <a:endParaRPr lang="en-US" sz="975" dirty="0"/>
          </a:p>
        </p:txBody>
      </p:sp>
      <p:sp>
        <p:nvSpPr>
          <p:cNvPr id="16" name="Text 13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13 </a:t>
            </a:r>
            <a:pPr algn="l" indent="0" marL="0">
              <a:buNone/>
            </a:pPr>
            <a:r>
              <a:rPr lang="en-US" sz="975" spc="17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13</a:t>
            </a:r>
            <a:endParaRPr lang="en-US" sz="97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1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F04655"/>
          </a:solidFill>
          <a:ln/>
        </p:spPr>
      </p:sp>
      <p:sp>
        <p:nvSpPr>
          <p:cNvPr id="4" name="Text 2"/>
          <p:cNvSpPr/>
          <p:nvPr/>
        </p:nvSpPr>
        <p:spPr>
          <a:xfrm>
            <a:off x="12313816" y="521494"/>
            <a:ext cx="188982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FFFFF">
                    <a:alpha val="5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BRAND DECK · 2026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4432235" y="521494"/>
            <a:ext cx="3186578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PLANTILLA 02 · PORTADA · NAVY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1143000" y="2332732"/>
            <a:ext cx="336708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CAPÍTOL 02 · MANIFEST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1143000" y="2866132"/>
            <a:ext cx="10399395" cy="42442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12000" spc="-300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Explica una </a:t>
            </a:r>
            <a:pPr algn="l" indent="0" marL="0">
              <a:lnSpc>
                <a:spcPct val="92000"/>
              </a:lnSpc>
              <a:buNone/>
            </a:pPr>
            <a:r>
              <a:rPr lang="en-US" sz="12000" i="1" spc="-300" kern="0" dirty="0">
                <a:solidFill>
                  <a:srgbClr val="FFFFFF">
                    <a:alpha val="55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història </a:t>
            </a:r>
            <a:pPr algn="l" indent="0" marL="0">
              <a:lnSpc>
                <a:spcPct val="92000"/>
              </a:lnSpc>
              <a:buNone/>
            </a:pPr>
            <a:r>
              <a:rPr lang="en-US" sz="12000" spc="-300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que importi</a:t>
            </a:r>
            <a:pPr algn="l" indent="0" marL="0">
              <a:lnSpc>
                <a:spcPct val="92000"/>
              </a:lnSpc>
              <a:buNone/>
            </a:pPr>
            <a:r>
              <a:rPr lang="en-US" sz="12000" spc="-300" kern="0" dirty="0">
                <a:solidFill>
                  <a:srgbClr val="F0465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.</a:t>
            </a:r>
            <a:endParaRPr lang="en-US" sz="12000" dirty="0"/>
          </a:p>
        </p:txBody>
      </p:sp>
      <p:sp>
        <p:nvSpPr>
          <p:cNvPr id="8" name="Text 6"/>
          <p:cNvSpPr/>
          <p:nvPr/>
        </p:nvSpPr>
        <p:spPr>
          <a:xfrm>
            <a:off x="1143000" y="7529438"/>
            <a:ext cx="8633460" cy="8914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400" dirty="0">
                <a:solidFill>
                  <a:srgbClr val="FFFFFF">
                    <a:alpha val="70000"/>
                  </a:srgbClr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Quan l'isotip pren el protagonisme, el navy descansa la mirada i deixa que l'afirmació respiri a la seva màxima mida.</a:t>
            </a:r>
            <a:endParaRPr lang="en-US" sz="2400" dirty="0"/>
          </a:p>
        </p:txBody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001500" y="2762250"/>
            <a:ext cx="5143500" cy="514350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762000" y="9663113"/>
            <a:ext cx="2984461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FFFFF">
                    <a:alpha val="5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LEITMOTIV CONTENT · BRAND DECK</a:t>
            </a:r>
            <a:endParaRPr lang="en-US" sz="975" dirty="0"/>
          </a:p>
        </p:txBody>
      </p:sp>
      <p:sp>
        <p:nvSpPr>
          <p:cNvPr id="11" name="Text 8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 </a:t>
            </a:r>
            <a:pPr algn="l" indent="0" marL="0">
              <a:buNone/>
            </a:pPr>
            <a:r>
              <a:rPr lang="en-US" sz="975" spc="176" kern="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A2A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1A1A2A"/>
          </a:solidFill>
          <a:ln/>
        </p:spPr>
      </p:sp>
      <p:sp>
        <p:nvSpPr>
          <p:cNvPr id="3" name="Shape 1"/>
          <p:cNvSpPr/>
          <p:nvPr/>
        </p:nvSpPr>
        <p:spPr>
          <a:xfrm>
            <a:off x="228600" y="228600"/>
            <a:ext cx="3299520" cy="319088"/>
          </a:xfrm>
          <a:prstGeom prst="rect">
            <a:avLst/>
          </a:prstGeom>
          <a:solidFill>
            <a:srgbClr val="000000">
              <a:alpha val="5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342900" y="304800"/>
            <a:ext cx="3169905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95" kern="0" dirty="0">
                <a:solidFill>
                  <a:srgbClr val="FFFFFF">
                    <a:alpha val="8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IMATGE DE PORTADA · 1920 × 1080</a:t>
            </a:r>
            <a:endParaRPr lang="en-US" sz="975" dirty="0"/>
          </a:p>
        </p:txBody>
      </p:sp>
      <p:sp>
        <p:nvSpPr>
          <p:cNvPr id="5" name="Shape 3"/>
          <p:cNvSpPr/>
          <p:nvPr/>
        </p:nvSpPr>
        <p:spPr>
          <a:xfrm>
            <a:off x="8572500" y="4572000"/>
            <a:ext cx="1143000" cy="11430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8534400" y="4572000"/>
            <a:ext cx="1219200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4800" i="1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img</a:t>
            </a:r>
            <a:endParaRPr lang="en-US" sz="4800" dirty="0"/>
          </a:p>
        </p:txBody>
      </p:sp>
      <p:sp>
        <p:nvSpPr>
          <p:cNvPr id="7" name="Shape 5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0A0A1A">
              <a:alpha val="5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F04655"/>
          </a:solidFill>
          <a:ln/>
        </p:spPr>
      </p:sp>
      <p:sp>
        <p:nvSpPr>
          <p:cNvPr id="10" name="Text 8"/>
          <p:cNvSpPr/>
          <p:nvPr/>
        </p:nvSpPr>
        <p:spPr>
          <a:xfrm>
            <a:off x="12100471" y="521494"/>
            <a:ext cx="188982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FFFFF">
                    <a:alpha val="7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BRAND DECK · 2026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14218890" y="521494"/>
            <a:ext cx="3406323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PLANTILLA 03 · PORTADA · IMATGE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952500" y="1889820"/>
            <a:ext cx="1687449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REPORTATGE · SUBSTITUIR IMATGE</a:t>
            </a:r>
            <a:endParaRPr lang="en-US" sz="1125" dirty="0"/>
          </a:p>
        </p:txBody>
      </p:sp>
      <p:sp>
        <p:nvSpPr>
          <p:cNvPr id="13" name="Text 11"/>
          <p:cNvSpPr/>
          <p:nvPr/>
        </p:nvSpPr>
        <p:spPr>
          <a:xfrm>
            <a:off x="952500" y="2385120"/>
            <a:ext cx="16874490" cy="5295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15000" spc="-375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La imatge </a:t>
            </a:r>
            <a:pPr algn="l" indent="0" marL="0">
              <a:lnSpc>
                <a:spcPct val="92000"/>
              </a:lnSpc>
              <a:buNone/>
            </a:pPr>
            <a:r>
              <a:rPr lang="en-US" sz="15000" i="1" spc="-375" kern="0" dirty="0">
                <a:solidFill>
                  <a:srgbClr val="FFFFFF">
                    <a:alpha val="70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que mereix </a:t>
            </a:r>
            <a:pPr algn="l" indent="0" marL="0">
              <a:lnSpc>
                <a:spcPct val="92000"/>
              </a:lnSpc>
              <a:buNone/>
            </a:pPr>
            <a:r>
              <a:rPr lang="en-US" sz="15000" spc="-375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ser portada.</a:t>
            </a:r>
            <a:endParaRPr lang="en-US" sz="15000" dirty="0"/>
          </a:p>
        </p:txBody>
      </p:sp>
      <p:sp>
        <p:nvSpPr>
          <p:cNvPr id="14" name="Text 12"/>
          <p:cNvSpPr/>
          <p:nvPr/>
        </p:nvSpPr>
        <p:spPr>
          <a:xfrm>
            <a:off x="952500" y="8100120"/>
            <a:ext cx="9614535" cy="8914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400" dirty="0">
                <a:solidFill>
                  <a:srgbClr val="FFFFFF">
                    <a:alpha val="85000"/>
                  </a:srgbClr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Arrossega una foto al slot darrere d'aquest text i mantén-la a sang. El degradat inferior garanteix llegibilitat sense tapar el subjecte.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14698324" y="8313465"/>
            <a:ext cx="2637176" cy="6781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lnSpc>
                <a:spcPct val="160000"/>
              </a:lnSpc>
              <a:buNone/>
            </a:pPr>
            <a:r>
              <a:rPr lang="en-US" sz="1050" spc="210" kern="0" dirty="0">
                <a:solidFill>
                  <a:srgbClr val="FFFFFF">
                    <a:alpha val="7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FOTO · SUBSTITUIR CRÈDIT © LEITMOTIV CONTENT </a:t>
            </a:r>
            <a:pPr algn="r" indent="0" marL="0">
              <a:lnSpc>
                <a:spcPct val="160000"/>
              </a:lnSpc>
              <a:buNone/>
            </a:pPr>
            <a:r>
              <a:rPr lang="en-US" sz="1050" spc="210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MAIG · 2026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762000" y="9663113"/>
            <a:ext cx="2007915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LEITMOTIVCONTENT.COM</a:t>
            </a:r>
            <a:endParaRPr lang="en-US" sz="975" dirty="0"/>
          </a:p>
        </p:txBody>
      </p:sp>
      <p:sp>
        <p:nvSpPr>
          <p:cNvPr id="17" name="Text 15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 </a:t>
            </a:r>
            <a:pPr algn="l" indent="0" marL="0">
              <a:buNone/>
            </a:pPr>
            <a:r>
              <a:rPr lang="en-US" sz="975" spc="176" kern="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2A2A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1A1A2A"/>
          </a:solidFill>
          <a:ln/>
        </p:spPr>
      </p:sp>
      <p:sp>
        <p:nvSpPr>
          <p:cNvPr id="3" name="Shape 1"/>
          <p:cNvSpPr/>
          <p:nvPr/>
        </p:nvSpPr>
        <p:spPr>
          <a:xfrm>
            <a:off x="228600" y="228600"/>
            <a:ext cx="3992910" cy="319088"/>
          </a:xfrm>
          <a:prstGeom prst="rect">
            <a:avLst/>
          </a:prstGeom>
          <a:solidFill>
            <a:srgbClr val="000000">
              <a:alpha val="5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342900" y="304800"/>
            <a:ext cx="3884097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95" kern="0" dirty="0">
                <a:solidFill>
                  <a:srgbClr val="FFFFFF">
                    <a:alpha val="8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VÍDEO DE PORTADA · 16:9 · POSTER FRAME</a:t>
            </a:r>
            <a:endParaRPr lang="en-US" sz="975" dirty="0"/>
          </a:p>
        </p:txBody>
      </p:sp>
      <p:sp>
        <p:nvSpPr>
          <p:cNvPr id="5" name="Shape 3"/>
          <p:cNvSpPr/>
          <p:nvPr/>
        </p:nvSpPr>
        <p:spPr>
          <a:xfrm>
            <a:off x="8572500" y="4572000"/>
            <a:ext cx="1143000" cy="11430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8534400" y="4572000"/>
            <a:ext cx="1219200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4800" i="1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▶</a:t>
            </a:r>
            <a:endParaRPr lang="en-US" sz="4800" dirty="0"/>
          </a:p>
        </p:txBody>
      </p:sp>
      <p:sp>
        <p:nvSpPr>
          <p:cNvPr id="7" name="Shape 5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0A0A1A">
              <a:alpha val="65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F04655"/>
          </a:solidFill>
          <a:ln/>
        </p:spPr>
      </p:sp>
      <p:sp>
        <p:nvSpPr>
          <p:cNvPr id="10" name="Text 8"/>
          <p:cNvSpPr/>
          <p:nvPr/>
        </p:nvSpPr>
        <p:spPr>
          <a:xfrm>
            <a:off x="12207180" y="521494"/>
            <a:ext cx="188982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FFFFF">
                    <a:alpha val="7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BRAND REEL · 2026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14325600" y="521494"/>
            <a:ext cx="3296412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PLANTILLA 04 · PORTADA · VÍDEO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952500" y="1143000"/>
            <a:ext cx="336708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REEL · REPRODUIR 0:24</a:t>
            </a:r>
            <a:endParaRPr lang="en-US" sz="1125" dirty="0"/>
          </a:p>
        </p:txBody>
      </p:sp>
      <p:sp>
        <p:nvSpPr>
          <p:cNvPr id="13" name="Text 11"/>
          <p:cNvSpPr/>
          <p:nvPr/>
        </p:nvSpPr>
        <p:spPr>
          <a:xfrm>
            <a:off x="15308535" y="1143000"/>
            <a:ext cx="2103165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FFFFF">
                    <a:alpha val="8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00:24 · 4K · 24 FPS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952500" y="4061520"/>
            <a:ext cx="1524000" cy="1524000"/>
          </a:xfrm>
          <a:prstGeom prst="ellipse">
            <a:avLst/>
          </a:prstGeom>
          <a:solidFill>
            <a:srgbClr val="FFFFFF">
              <a:alpha val="12000"/>
            </a:srgbClr>
          </a:solidFill>
          <a:ln w="9525">
            <a:solidFill>
              <a:srgbClr val="FFFFFF">
                <a:alpha val="5000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933700" y="2880494"/>
            <a:ext cx="8829675" cy="28421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12000" spc="-300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Una història </a:t>
            </a:r>
            <a:pPr algn="l" indent="0" marL="0">
              <a:lnSpc>
                <a:spcPct val="92000"/>
              </a:lnSpc>
              <a:buNone/>
            </a:pPr>
            <a:r>
              <a:rPr lang="en-US" sz="12000" i="1" spc="-300" kern="0" dirty="0">
                <a:solidFill>
                  <a:srgbClr val="FFFFFF">
                    <a:alpha val="55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en moviment.</a:t>
            </a:r>
            <a:endParaRPr lang="en-US" sz="12000" dirty="0"/>
          </a:p>
        </p:txBody>
      </p:sp>
      <p:sp>
        <p:nvSpPr>
          <p:cNvPr id="16" name="Text 14"/>
          <p:cNvSpPr/>
          <p:nvPr/>
        </p:nvSpPr>
        <p:spPr>
          <a:xfrm>
            <a:off x="2933700" y="5913165"/>
            <a:ext cx="8829675" cy="8914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400" dirty="0">
                <a:solidFill>
                  <a:srgbClr val="FFFFFF">
                    <a:alpha val="80000"/>
                  </a:srgbClr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Substitueix el pòster i el vídeo incrustat. La marca de play convida al clic sense tapar el pla.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952500" y="8786813"/>
            <a:ext cx="3397815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56" kern="0" dirty="0">
                <a:solidFill>
                  <a:srgbClr val="FFFFFF">
                    <a:alpha val="6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▮▮▮▮▮▮▮▮▯▯▯▯▯▯▯▯▯▯▯▯ 00:09 / 00:24</a:t>
            </a:r>
            <a:endParaRPr lang="en-US" sz="975" dirty="0"/>
          </a:p>
        </p:txBody>
      </p:sp>
      <p:sp>
        <p:nvSpPr>
          <p:cNvPr id="18" name="Text 16"/>
          <p:cNvSpPr/>
          <p:nvPr/>
        </p:nvSpPr>
        <p:spPr>
          <a:xfrm>
            <a:off x="15232335" y="8313465"/>
            <a:ext cx="2103165" cy="6781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lnSpc>
                <a:spcPct val="160000"/>
              </a:lnSpc>
              <a:buNone/>
            </a:pPr>
            <a:r>
              <a:rPr lang="en-US" sz="1050" spc="210" kern="0" dirty="0">
                <a:solidFill>
                  <a:srgbClr val="FFFFFF">
                    <a:alpha val="7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DIR. SUBSTITUIR NOM DOP. SUBSTITUIR NOM </a:t>
            </a:r>
            <a:pPr algn="r" indent="0" marL="0">
              <a:lnSpc>
                <a:spcPct val="160000"/>
              </a:lnSpc>
              <a:buNone/>
            </a:pPr>
            <a:r>
              <a:rPr lang="en-US" sz="1050" spc="210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MAIG · 2026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762000" y="9663113"/>
            <a:ext cx="2490788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LEITMOTIVCONTENT.COM/REEL</a:t>
            </a:r>
            <a:endParaRPr lang="en-US" sz="975" dirty="0"/>
          </a:p>
        </p:txBody>
      </p:sp>
      <p:sp>
        <p:nvSpPr>
          <p:cNvPr id="20" name="Text 18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 </a:t>
            </a:r>
            <a:pPr algn="l" indent="0" marL="0">
              <a:buNone/>
            </a:pPr>
            <a:r>
              <a:rPr lang="en-US" sz="975" spc="176" kern="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1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F04655"/>
          </a:solidFill>
          <a:ln/>
        </p:spPr>
      </p:sp>
      <p:sp>
        <p:nvSpPr>
          <p:cNvPr id="4" name="Text 2"/>
          <p:cNvSpPr/>
          <p:nvPr/>
        </p:nvSpPr>
        <p:spPr>
          <a:xfrm>
            <a:off x="13273980" y="521494"/>
            <a:ext cx="82302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FFFFF">
                    <a:alpha val="5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CAPÍTOL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4325600" y="521494"/>
            <a:ext cx="3296412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PLANTILLA 05 · INICI DE SECCIÓ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1143000" y="3943350"/>
            <a:ext cx="3139440" cy="2438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0" i="1" spc="-840" kern="0" dirty="0">
                <a:solidFill>
                  <a:srgbClr val="C92438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03</a:t>
            </a:r>
            <a:endParaRPr lang="en-US" sz="21000" dirty="0"/>
          </a:p>
        </p:txBody>
      </p:sp>
      <p:sp>
        <p:nvSpPr>
          <p:cNvPr id="7" name="Text 5"/>
          <p:cNvSpPr/>
          <p:nvPr/>
        </p:nvSpPr>
        <p:spPr>
          <a:xfrm>
            <a:off x="4953000" y="3445222"/>
            <a:ext cx="2849103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SECCIÓ · 03 DE 06</a:t>
            </a:r>
            <a:endParaRPr lang="en-US" sz="1125" dirty="0"/>
          </a:p>
        </p:txBody>
      </p:sp>
      <p:sp>
        <p:nvSpPr>
          <p:cNvPr id="8" name="Text 6"/>
          <p:cNvSpPr/>
          <p:nvPr/>
        </p:nvSpPr>
        <p:spPr>
          <a:xfrm>
            <a:off x="4953000" y="3864322"/>
            <a:ext cx="12557760" cy="24916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2000"/>
              </a:lnSpc>
              <a:buNone/>
            </a:pPr>
            <a:r>
              <a:rPr lang="en-US" sz="10500" spc="-262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Veu </a:t>
            </a:r>
            <a:pPr algn="l" indent="0" marL="0">
              <a:lnSpc>
                <a:spcPct val="92000"/>
              </a:lnSpc>
              <a:buNone/>
            </a:pPr>
            <a:r>
              <a:rPr lang="en-US" sz="10500" i="1" spc="-262" kern="0" dirty="0">
                <a:solidFill>
                  <a:srgbClr val="FFFFFF">
                    <a:alpha val="55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de marca.</a:t>
            </a:r>
            <a:endParaRPr lang="en-US" sz="10500" dirty="0"/>
          </a:p>
        </p:txBody>
      </p:sp>
      <p:sp>
        <p:nvSpPr>
          <p:cNvPr id="9" name="Shape 7"/>
          <p:cNvSpPr/>
          <p:nvPr/>
        </p:nvSpPr>
        <p:spPr>
          <a:xfrm>
            <a:off x="4953000" y="6765578"/>
            <a:ext cx="1143000" cy="19050"/>
          </a:xfrm>
          <a:prstGeom prst="rect">
            <a:avLst/>
          </a:prstGeom>
          <a:solidFill>
            <a:srgbClr val="F04655"/>
          </a:solidFill>
          <a:ln/>
        </p:spPr>
      </p:sp>
      <p:sp>
        <p:nvSpPr>
          <p:cNvPr id="10" name="Text 8"/>
          <p:cNvSpPr/>
          <p:nvPr/>
        </p:nvSpPr>
        <p:spPr>
          <a:xfrm>
            <a:off x="6477000" y="6660803"/>
            <a:ext cx="3390611" cy="266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350" spc="270" kern="0" dirty="0">
                <a:solidFill>
                  <a:srgbClr val="FFFFFF">
                    <a:alpha val="6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COM ESCRIVIM · COM SONEM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762000" y="9663113"/>
            <a:ext cx="3680794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FFFFF">
                    <a:alpha val="5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TRES PILARS · EDITORIAL, TO, CADÈNCIA</a:t>
            </a:r>
            <a:endParaRPr lang="en-US" sz="975" dirty="0"/>
          </a:p>
        </p:txBody>
      </p:sp>
      <p:sp>
        <p:nvSpPr>
          <p:cNvPr id="12" name="Text 10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05 </a:t>
            </a:r>
            <a:pPr algn="l" indent="0" marL="0">
              <a:buNone/>
            </a:pPr>
            <a:r>
              <a:rPr lang="en-US" sz="975" spc="176" kern="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C92438"/>
          </a:solidFill>
          <a:ln/>
        </p:spPr>
      </p:sp>
      <p:sp>
        <p:nvSpPr>
          <p:cNvPr id="4" name="Text 2"/>
          <p:cNvSpPr/>
          <p:nvPr/>
        </p:nvSpPr>
        <p:spPr>
          <a:xfrm>
            <a:off x="14447490" y="521494"/>
            <a:ext cx="60960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ÍNDEX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5285690" y="521494"/>
            <a:ext cx="231651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PLANTILLA 06 · AGENDA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1143000" y="1571625"/>
            <a:ext cx="133350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ÍNDEX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1143000" y="1990725"/>
            <a:ext cx="3728085" cy="1257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b="1" spc="-86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El que us explicarem</a:t>
            </a:r>
            <a:pPr algn="l" indent="0" marL="0">
              <a:lnSpc>
                <a:spcPct val="100000"/>
              </a:lnSpc>
              <a:buNone/>
            </a:pPr>
            <a:r>
              <a:rPr lang="en-US" sz="4800" i="1" spc="-86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.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1143000" y="3514725"/>
            <a:ext cx="3335655" cy="7085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1650" dirty="0">
                <a:solidFill>
                  <a:srgbClr val="4A4A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Sis capítols. 24 minuts. Q&amp;A al final.</a:t>
            </a:r>
            <a:endParaRPr lang="en-US" sz="1650" dirty="0"/>
          </a:p>
        </p:txBody>
      </p:sp>
      <p:sp>
        <p:nvSpPr>
          <p:cNvPr id="9" name="Shape 7"/>
          <p:cNvSpPr/>
          <p:nvPr/>
        </p:nvSpPr>
        <p:spPr>
          <a:xfrm>
            <a:off x="5524500" y="2560290"/>
            <a:ext cx="11620500" cy="9525"/>
          </a:xfrm>
          <a:prstGeom prst="rect">
            <a:avLst/>
          </a:prstGeom>
          <a:solidFill>
            <a:srgbClr val="E6E5E0"/>
          </a:solidFill>
          <a:ln/>
        </p:spPr>
      </p:sp>
      <p:sp>
        <p:nvSpPr>
          <p:cNvPr id="10" name="Text 8"/>
          <p:cNvSpPr/>
          <p:nvPr/>
        </p:nvSpPr>
        <p:spPr>
          <a:xfrm>
            <a:off x="5524500" y="2090738"/>
            <a:ext cx="102870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01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6781800" y="1790700"/>
            <a:ext cx="9182862" cy="5409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3600" b="1" spc="-54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Manifest </a:t>
            </a:r>
            <a:pPr algn="l" indent="0" marL="0">
              <a:lnSpc>
                <a:spcPct val="110000"/>
              </a:lnSpc>
              <a:buNone/>
            </a:pPr>
            <a:r>
              <a:rPr lang="en-US" sz="3600" i="1" spc="-54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— per què Leitmotiv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15925800" y="2100263"/>
            <a:ext cx="12192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buNone/>
            </a:pPr>
            <a:r>
              <a:rPr lang="en-US" sz="975" spc="15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pàg. 04</a:t>
            </a:r>
            <a:endParaRPr lang="en-US" sz="975" dirty="0"/>
          </a:p>
        </p:txBody>
      </p:sp>
      <p:sp>
        <p:nvSpPr>
          <p:cNvPr id="13" name="Shape 11"/>
          <p:cNvSpPr/>
          <p:nvPr/>
        </p:nvSpPr>
        <p:spPr>
          <a:xfrm>
            <a:off x="5524500" y="3606105"/>
            <a:ext cx="11620500" cy="9525"/>
          </a:xfrm>
          <a:prstGeom prst="rect">
            <a:avLst/>
          </a:prstGeom>
          <a:solidFill>
            <a:srgbClr val="E6E5E0"/>
          </a:solidFill>
          <a:ln/>
        </p:spPr>
      </p:sp>
      <p:sp>
        <p:nvSpPr>
          <p:cNvPr id="14" name="Text 12"/>
          <p:cNvSpPr/>
          <p:nvPr/>
        </p:nvSpPr>
        <p:spPr>
          <a:xfrm>
            <a:off x="5524500" y="3136553"/>
            <a:ext cx="102870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02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6781800" y="2836515"/>
            <a:ext cx="9182862" cy="5409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3600" b="1" spc="-54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Audiència </a:t>
            </a:r>
            <a:pPr algn="l" indent="0" marL="0">
              <a:lnSpc>
                <a:spcPct val="110000"/>
              </a:lnSpc>
              <a:buNone/>
            </a:pPr>
            <a:r>
              <a:rPr lang="en-US" sz="3600" i="1" spc="-54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— a qui parlem</a:t>
            </a:r>
            <a:endParaRPr lang="en-US" sz="3600" dirty="0"/>
          </a:p>
        </p:txBody>
      </p:sp>
      <p:sp>
        <p:nvSpPr>
          <p:cNvPr id="16" name="Text 14"/>
          <p:cNvSpPr/>
          <p:nvPr/>
        </p:nvSpPr>
        <p:spPr>
          <a:xfrm>
            <a:off x="15925800" y="3146078"/>
            <a:ext cx="12192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buNone/>
            </a:pPr>
            <a:r>
              <a:rPr lang="en-US" sz="975" spc="15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pàg. 09</a:t>
            </a:r>
            <a:endParaRPr lang="en-US" sz="975" dirty="0"/>
          </a:p>
        </p:txBody>
      </p:sp>
      <p:sp>
        <p:nvSpPr>
          <p:cNvPr id="17" name="Shape 15"/>
          <p:cNvSpPr/>
          <p:nvPr/>
        </p:nvSpPr>
        <p:spPr>
          <a:xfrm>
            <a:off x="5524500" y="4651921"/>
            <a:ext cx="11620500" cy="9525"/>
          </a:xfrm>
          <a:prstGeom prst="rect">
            <a:avLst/>
          </a:prstGeom>
          <a:solidFill>
            <a:srgbClr val="E6E5E0"/>
          </a:solidFill>
          <a:ln/>
        </p:spPr>
      </p:sp>
      <p:sp>
        <p:nvSpPr>
          <p:cNvPr id="18" name="Text 16"/>
          <p:cNvSpPr/>
          <p:nvPr/>
        </p:nvSpPr>
        <p:spPr>
          <a:xfrm>
            <a:off x="5524500" y="4182368"/>
            <a:ext cx="102870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03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6781800" y="3882330"/>
            <a:ext cx="9182862" cy="5409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3600" b="1" spc="-54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Veu </a:t>
            </a:r>
            <a:pPr algn="l" indent="0" marL="0">
              <a:lnSpc>
                <a:spcPct val="110000"/>
              </a:lnSpc>
              <a:buNone/>
            </a:pPr>
            <a:r>
              <a:rPr lang="en-US" sz="3600" i="1" spc="-54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— com sonem</a:t>
            </a:r>
            <a:endParaRPr lang="en-US" sz="3600" dirty="0"/>
          </a:p>
        </p:txBody>
      </p:sp>
      <p:sp>
        <p:nvSpPr>
          <p:cNvPr id="20" name="Text 18"/>
          <p:cNvSpPr/>
          <p:nvPr/>
        </p:nvSpPr>
        <p:spPr>
          <a:xfrm>
            <a:off x="15925800" y="4191893"/>
            <a:ext cx="12192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buNone/>
            </a:pPr>
            <a:r>
              <a:rPr lang="en-US" sz="975" spc="15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pàg. 14</a:t>
            </a:r>
            <a:endParaRPr lang="en-US" sz="975" dirty="0"/>
          </a:p>
        </p:txBody>
      </p:sp>
      <p:sp>
        <p:nvSpPr>
          <p:cNvPr id="21" name="Shape 19"/>
          <p:cNvSpPr/>
          <p:nvPr/>
        </p:nvSpPr>
        <p:spPr>
          <a:xfrm>
            <a:off x="5524500" y="5697736"/>
            <a:ext cx="11620500" cy="9525"/>
          </a:xfrm>
          <a:prstGeom prst="rect">
            <a:avLst/>
          </a:prstGeom>
          <a:solidFill>
            <a:srgbClr val="E6E5E0"/>
          </a:solidFill>
          <a:ln/>
        </p:spPr>
      </p:sp>
      <p:sp>
        <p:nvSpPr>
          <p:cNvPr id="22" name="Text 20"/>
          <p:cNvSpPr/>
          <p:nvPr/>
        </p:nvSpPr>
        <p:spPr>
          <a:xfrm>
            <a:off x="5524500" y="5228183"/>
            <a:ext cx="102870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04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6781800" y="4928146"/>
            <a:ext cx="9182862" cy="5409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3600" b="1" spc="-54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Formats </a:t>
            </a:r>
            <a:pPr algn="l" indent="0" marL="0">
              <a:lnSpc>
                <a:spcPct val="110000"/>
              </a:lnSpc>
              <a:buNone/>
            </a:pPr>
            <a:r>
              <a:rPr lang="en-US" sz="3600" i="1" spc="-54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— com publiquem</a:t>
            </a:r>
            <a:endParaRPr lang="en-US" sz="3600" dirty="0"/>
          </a:p>
        </p:txBody>
      </p:sp>
      <p:sp>
        <p:nvSpPr>
          <p:cNvPr id="24" name="Text 22"/>
          <p:cNvSpPr/>
          <p:nvPr/>
        </p:nvSpPr>
        <p:spPr>
          <a:xfrm>
            <a:off x="15925800" y="5237708"/>
            <a:ext cx="12192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buNone/>
            </a:pPr>
            <a:r>
              <a:rPr lang="en-US" sz="975" spc="15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pàg. 22</a:t>
            </a:r>
            <a:endParaRPr lang="en-US" sz="975" dirty="0"/>
          </a:p>
        </p:txBody>
      </p:sp>
      <p:sp>
        <p:nvSpPr>
          <p:cNvPr id="25" name="Shape 23"/>
          <p:cNvSpPr/>
          <p:nvPr/>
        </p:nvSpPr>
        <p:spPr>
          <a:xfrm>
            <a:off x="5524500" y="6743551"/>
            <a:ext cx="11620500" cy="9525"/>
          </a:xfrm>
          <a:prstGeom prst="rect">
            <a:avLst/>
          </a:prstGeom>
          <a:solidFill>
            <a:srgbClr val="E6E5E0"/>
          </a:solidFill>
          <a:ln/>
        </p:spPr>
      </p:sp>
      <p:sp>
        <p:nvSpPr>
          <p:cNvPr id="26" name="Text 24"/>
          <p:cNvSpPr/>
          <p:nvPr/>
        </p:nvSpPr>
        <p:spPr>
          <a:xfrm>
            <a:off x="5524500" y="6273998"/>
            <a:ext cx="102870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05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6781800" y="5973961"/>
            <a:ext cx="9182862" cy="5409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3600" b="1" spc="-54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Casos </a:t>
            </a:r>
            <a:pPr algn="l" indent="0" marL="0">
              <a:lnSpc>
                <a:spcPct val="110000"/>
              </a:lnSpc>
              <a:buNone/>
            </a:pPr>
            <a:r>
              <a:rPr lang="en-US" sz="3600" i="1" spc="-54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— què hem fet</a:t>
            </a:r>
            <a:endParaRPr lang="en-US" sz="3600" dirty="0"/>
          </a:p>
        </p:txBody>
      </p:sp>
      <p:sp>
        <p:nvSpPr>
          <p:cNvPr id="28" name="Text 26"/>
          <p:cNvSpPr/>
          <p:nvPr/>
        </p:nvSpPr>
        <p:spPr>
          <a:xfrm>
            <a:off x="15925800" y="6283523"/>
            <a:ext cx="12192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buNone/>
            </a:pPr>
            <a:r>
              <a:rPr lang="en-US" sz="975" spc="15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pàg. 30</a:t>
            </a:r>
            <a:endParaRPr lang="en-US" sz="975" dirty="0"/>
          </a:p>
        </p:txBody>
      </p:sp>
      <p:sp>
        <p:nvSpPr>
          <p:cNvPr id="29" name="Text 27"/>
          <p:cNvSpPr/>
          <p:nvPr/>
        </p:nvSpPr>
        <p:spPr>
          <a:xfrm>
            <a:off x="5524500" y="7319814"/>
            <a:ext cx="102870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06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6781800" y="7019776"/>
            <a:ext cx="9182862" cy="5409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3600" b="1" spc="-54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Pròxims passos </a:t>
            </a:r>
            <a:pPr algn="l" indent="0" marL="0">
              <a:lnSpc>
                <a:spcPct val="110000"/>
              </a:lnSpc>
              <a:buNone/>
            </a:pPr>
            <a:r>
              <a:rPr lang="en-US" sz="3600" i="1" spc="-54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— com seguim</a:t>
            </a:r>
            <a:endParaRPr lang="en-US" sz="3600" dirty="0"/>
          </a:p>
        </p:txBody>
      </p:sp>
      <p:sp>
        <p:nvSpPr>
          <p:cNvPr id="31" name="Text 29"/>
          <p:cNvSpPr/>
          <p:nvPr/>
        </p:nvSpPr>
        <p:spPr>
          <a:xfrm>
            <a:off x="15925800" y="7329339"/>
            <a:ext cx="121920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r" indent="0" marL="0">
              <a:buNone/>
            </a:pPr>
            <a:r>
              <a:rPr lang="en-US" sz="975" spc="15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pàg. 38</a:t>
            </a:r>
            <a:endParaRPr lang="en-US" sz="975" dirty="0"/>
          </a:p>
        </p:txBody>
      </p:sp>
      <p:sp>
        <p:nvSpPr>
          <p:cNvPr id="32" name="Text 30"/>
          <p:cNvSpPr/>
          <p:nvPr/>
        </p:nvSpPr>
        <p:spPr>
          <a:xfrm>
            <a:off x="762000" y="9663113"/>
            <a:ext cx="2104504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SESSIÓ Q1 · 24 MINUTS</a:t>
            </a:r>
            <a:endParaRPr lang="en-US" sz="975" dirty="0"/>
          </a:p>
        </p:txBody>
      </p:sp>
      <p:sp>
        <p:nvSpPr>
          <p:cNvPr id="33" name="Text 31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06 </a:t>
            </a:r>
            <a:pPr algn="l" indent="0" marL="0">
              <a:buNone/>
            </a:pPr>
            <a:r>
              <a:rPr lang="en-US" sz="975" spc="176" kern="0" dirty="0">
                <a:solidFill>
                  <a:srgbClr val="11112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C92438"/>
          </a:solidFill>
          <a:ln/>
        </p:spPr>
      </p:sp>
      <p:sp>
        <p:nvSpPr>
          <p:cNvPr id="4" name="Text 2"/>
          <p:cNvSpPr/>
          <p:nvPr/>
        </p:nvSpPr>
        <p:spPr>
          <a:xfrm>
            <a:off x="14767471" y="521494"/>
            <a:ext cx="502965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IDEA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5499035" y="521494"/>
            <a:ext cx="2103165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PLANTILLA 07 · CITA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1524000" y="2432149"/>
            <a:ext cx="14716125" cy="464641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2000"/>
              </a:lnSpc>
              <a:buNone/>
            </a:pPr>
            <a:r>
              <a:rPr lang="en-US" sz="8100" i="1" spc="-97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Una marca no s'explica de cop — es repeteix amb propòsit, fins que es reconeix sola.</a:t>
            </a:r>
            <a:endParaRPr lang="en-US" sz="8100" dirty="0"/>
          </a:p>
        </p:txBody>
      </p:sp>
      <p:sp>
        <p:nvSpPr>
          <p:cNvPr id="7" name="Text 5"/>
          <p:cNvSpPr/>
          <p:nvPr/>
        </p:nvSpPr>
        <p:spPr>
          <a:xfrm>
            <a:off x="2209800" y="7650063"/>
            <a:ext cx="2960547" cy="2428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200" b="1" spc="264" kern="0" dirty="0">
                <a:solidFill>
                  <a:srgbClr val="11112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PIPO SERRANO </a:t>
            </a:r>
            <a:pPr algn="l" indent="0" marL="0">
              <a:buNone/>
            </a:pPr>
            <a:r>
              <a:rPr lang="en-US" sz="1200" spc="264" kern="0" dirty="0">
                <a:solidFill>
                  <a:srgbClr val="4A4A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· FUNDADOR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62000" y="9663113"/>
            <a:ext cx="1911325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MANIFEST · 03 DE 12</a:t>
            </a:r>
            <a:endParaRPr lang="en-US" sz="975" dirty="0"/>
          </a:p>
        </p:txBody>
      </p:sp>
      <p:sp>
        <p:nvSpPr>
          <p:cNvPr id="9" name="Text 7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07 </a:t>
            </a:r>
            <a:pPr algn="l" indent="0" marL="0">
              <a:buNone/>
            </a:pPr>
            <a:r>
              <a:rPr lang="en-US" sz="975" spc="176" kern="0" dirty="0">
                <a:solidFill>
                  <a:srgbClr val="11112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C92438"/>
          </a:solidFill>
          <a:ln/>
        </p:spPr>
      </p:sp>
      <p:sp>
        <p:nvSpPr>
          <p:cNvPr id="4" name="Text 2"/>
          <p:cNvSpPr/>
          <p:nvPr/>
        </p:nvSpPr>
        <p:spPr>
          <a:xfrm>
            <a:off x="12633945" y="521494"/>
            <a:ext cx="114300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CAPÍTOL 02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4005545" y="521494"/>
            <a:ext cx="3626069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PLANTILLA 08 · CONTINGUT + IMATGE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1143000" y="1524000"/>
            <a:ext cx="8633460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AUDIÈNCIA · 02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1143000" y="2247900"/>
            <a:ext cx="8633460" cy="1257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00" b="1" spc="-86" kern="0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A qui </a:t>
            </a:r>
            <a:pPr algn="l" indent="0" marL="0">
              <a:lnSpc>
                <a:spcPct val="100000"/>
              </a:lnSpc>
              <a:buNone/>
            </a:pPr>
            <a:r>
              <a:rPr lang="en-US" sz="4800" i="1" spc="-86" kern="0" dirty="0">
                <a:solidFill>
                  <a:srgbClr val="8A8A9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parlem.</a:t>
            </a:r>
            <a:endParaRPr lang="en-US" sz="4800" dirty="0"/>
          </a:p>
        </p:txBody>
      </p:sp>
      <p:sp>
        <p:nvSpPr>
          <p:cNvPr id="8" name="Shape 6"/>
          <p:cNvSpPr/>
          <p:nvPr/>
        </p:nvSpPr>
        <p:spPr>
          <a:xfrm>
            <a:off x="1143000" y="3810000"/>
            <a:ext cx="1143000" cy="19050"/>
          </a:xfrm>
          <a:prstGeom prst="rect">
            <a:avLst/>
          </a:prstGeom>
          <a:solidFill>
            <a:srgbClr val="C92438"/>
          </a:solidFill>
          <a:ln/>
        </p:spPr>
      </p:sp>
      <p:sp>
        <p:nvSpPr>
          <p:cNvPr id="9" name="Text 7"/>
          <p:cNvSpPr/>
          <p:nvPr/>
        </p:nvSpPr>
        <p:spPr>
          <a:xfrm>
            <a:off x="1143000" y="4171950"/>
            <a:ext cx="7456170" cy="72955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5000"/>
              </a:lnSpc>
              <a:buNone/>
            </a:pPr>
            <a:r>
              <a:rPr lang="en-US" sz="1650" dirty="0">
                <a:solidFill>
                  <a:srgbClr val="4A4A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Treballem amb </a:t>
            </a:r>
            <a:pPr algn="l" indent="0" marL="0">
              <a:lnSpc>
                <a:spcPct val="165000"/>
              </a:lnSpc>
              <a:buNone/>
            </a:pPr>
            <a:r>
              <a:rPr lang="en-US" sz="1650" b="1" dirty="0">
                <a:solidFill>
                  <a:srgbClr val="111122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mitjans, marques i editorials </a:t>
            </a:r>
            <a:pPr algn="l" indent="0" marL="0">
              <a:lnSpc>
                <a:spcPct val="165000"/>
              </a:lnSpc>
              <a:buNone/>
            </a:pPr>
            <a:r>
              <a:rPr lang="en-US" sz="1650" dirty="0">
                <a:solidFill>
                  <a:srgbClr val="4A4A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que entenen el contingut com un actiu a llarg termini, no com un canal més en el pla de mitjans.</a:t>
            </a:r>
            <a:endParaRPr lang="en-US" sz="1650" dirty="0"/>
          </a:p>
        </p:txBody>
      </p:sp>
      <p:sp>
        <p:nvSpPr>
          <p:cNvPr id="10" name="Text 8"/>
          <p:cNvSpPr/>
          <p:nvPr/>
        </p:nvSpPr>
        <p:spPr>
          <a:xfrm>
            <a:off x="1143000" y="5034855"/>
            <a:ext cx="7456170" cy="107528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5000"/>
              </a:lnSpc>
              <a:buNone/>
            </a:pPr>
            <a:r>
              <a:rPr lang="en-US" sz="1650" dirty="0">
                <a:solidFill>
                  <a:srgbClr val="4A4A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 nostra audiència primària són responsables de marca, contingut i comunicació amb pressupost editorial propi i voluntat de construir biblioteca, no campanyes.</a:t>
            </a:r>
            <a:endParaRPr lang="en-US" sz="1650" dirty="0"/>
          </a:p>
        </p:txBody>
      </p:sp>
      <p:sp>
        <p:nvSpPr>
          <p:cNvPr id="11" name="Text 9"/>
          <p:cNvSpPr/>
          <p:nvPr/>
        </p:nvSpPr>
        <p:spPr>
          <a:xfrm>
            <a:off x="1143000" y="6243489"/>
            <a:ext cx="7456170" cy="38382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5000"/>
              </a:lnSpc>
              <a:buNone/>
            </a:pPr>
            <a:r>
              <a:rPr lang="en-US" sz="1650" dirty="0">
                <a:solidFill>
                  <a:srgbClr val="4A4A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La unitat mínima mai és un post: és </a:t>
            </a:r>
            <a:pPr algn="l" indent="0" marL="0">
              <a:lnSpc>
                <a:spcPct val="165000"/>
              </a:lnSpc>
              <a:buNone/>
            </a:pPr>
            <a:r>
              <a:rPr lang="en-US" sz="1650" b="1" dirty="0">
                <a:solidFill>
                  <a:srgbClr val="111122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un capítol</a:t>
            </a:r>
            <a:pPr algn="l" indent="0" marL="0">
              <a:lnSpc>
                <a:spcPct val="165000"/>
              </a:lnSpc>
              <a:buNone/>
            </a:pPr>
            <a:r>
              <a:rPr lang="en-US" sz="1650" dirty="0">
                <a:solidFill>
                  <a:srgbClr val="4A4A55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1650" dirty="0"/>
          </a:p>
        </p:txBody>
      </p:sp>
      <p:sp>
        <p:nvSpPr>
          <p:cNvPr id="12" name="Shape 10"/>
          <p:cNvSpPr/>
          <p:nvPr/>
        </p:nvSpPr>
        <p:spPr>
          <a:xfrm>
            <a:off x="10287000" y="1524000"/>
            <a:ext cx="7239000" cy="7034213"/>
          </a:xfrm>
          <a:prstGeom prst="rect">
            <a:avLst/>
          </a:prstGeom>
          <a:solidFill>
            <a:srgbClr val="ECEAE3"/>
          </a:solidFill>
          <a:ln/>
        </p:spPr>
      </p:sp>
      <p:sp>
        <p:nvSpPr>
          <p:cNvPr id="13" name="Shape 11"/>
          <p:cNvSpPr/>
          <p:nvPr/>
        </p:nvSpPr>
        <p:spPr>
          <a:xfrm>
            <a:off x="10515600" y="1752600"/>
            <a:ext cx="3299520" cy="319088"/>
          </a:xfrm>
          <a:prstGeom prst="rect">
            <a:avLst/>
          </a:prstGeom>
          <a:solidFill>
            <a:srgbClr val="FFFFFF">
              <a:alpha val="85000"/>
            </a:srgbClr>
          </a:solidFill>
          <a:ln/>
        </p:spPr>
      </p:sp>
      <p:sp>
        <p:nvSpPr>
          <p:cNvPr id="14" name="Text 12"/>
          <p:cNvSpPr/>
          <p:nvPr/>
        </p:nvSpPr>
        <p:spPr>
          <a:xfrm>
            <a:off x="10629900" y="1828800"/>
            <a:ext cx="3169905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95" kern="0" dirty="0">
                <a:solidFill>
                  <a:srgbClr val="111122">
                    <a:alpha val="5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IMATGE 1200 × 1500 · SUBSTITUIR</a:t>
            </a:r>
            <a:endParaRPr lang="en-US" sz="975" dirty="0"/>
          </a:p>
        </p:txBody>
      </p:sp>
      <p:sp>
        <p:nvSpPr>
          <p:cNvPr id="15" name="Shape 13"/>
          <p:cNvSpPr/>
          <p:nvPr/>
        </p:nvSpPr>
        <p:spPr>
          <a:xfrm>
            <a:off x="13335000" y="4469606"/>
            <a:ext cx="1143000" cy="1143000"/>
          </a:xfrm>
          <a:prstGeom prst="ellipse">
            <a:avLst/>
          </a:prstGeom>
          <a:solidFill>
            <a:srgbClr val="111122">
              <a:alpha val="8000"/>
            </a:srgbClr>
          </a:solidFill>
          <a:ln/>
        </p:spPr>
      </p:sp>
      <p:sp>
        <p:nvSpPr>
          <p:cNvPr id="16" name="Text 14"/>
          <p:cNvSpPr/>
          <p:nvPr/>
        </p:nvSpPr>
        <p:spPr>
          <a:xfrm>
            <a:off x="13296900" y="4469606"/>
            <a:ext cx="1219200" cy="1181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4800" i="1" dirty="0">
                <a:solidFill>
                  <a:srgbClr val="111122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img</a:t>
            </a:r>
            <a:endParaRPr lang="en-US" sz="4800" dirty="0"/>
          </a:p>
        </p:txBody>
      </p:sp>
      <p:sp>
        <p:nvSpPr>
          <p:cNvPr id="17" name="Text 15"/>
          <p:cNvSpPr/>
          <p:nvPr/>
        </p:nvSpPr>
        <p:spPr>
          <a:xfrm>
            <a:off x="10287000" y="8786813"/>
            <a:ext cx="2884974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FIG. 02 · EQUIP A LA REDACCIÓ</a:t>
            </a:r>
            <a:endParaRPr lang="en-US" sz="975" dirty="0"/>
          </a:p>
        </p:txBody>
      </p:sp>
      <p:sp>
        <p:nvSpPr>
          <p:cNvPr id="18" name="Text 16"/>
          <p:cNvSpPr/>
          <p:nvPr/>
        </p:nvSpPr>
        <p:spPr>
          <a:xfrm>
            <a:off x="16463516" y="8786813"/>
            <a:ext cx="1138684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© LEITMOTIV</a:t>
            </a:r>
            <a:endParaRPr lang="en-US" sz="975" dirty="0"/>
          </a:p>
        </p:txBody>
      </p:sp>
      <p:sp>
        <p:nvSpPr>
          <p:cNvPr id="19" name="Text 17"/>
          <p:cNvSpPr/>
          <p:nvPr/>
        </p:nvSpPr>
        <p:spPr>
          <a:xfrm>
            <a:off x="762000" y="9663113"/>
            <a:ext cx="2201094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8A8A9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CAPÍTOL 02 · AUDIÈNCIA</a:t>
            </a:r>
            <a:endParaRPr lang="en-US" sz="975" dirty="0"/>
          </a:p>
        </p:txBody>
      </p:sp>
      <p:sp>
        <p:nvSpPr>
          <p:cNvPr id="20" name="Text 18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C92438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08 </a:t>
            </a:r>
            <a:pPr algn="l" indent="0" marL="0">
              <a:buNone/>
            </a:pPr>
            <a:r>
              <a:rPr lang="en-US" sz="975" spc="176" kern="0" dirty="0">
                <a:solidFill>
                  <a:srgbClr val="111122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1112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457200"/>
            <a:ext cx="988219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-72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Leitmotiv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1693069" y="647700"/>
            <a:ext cx="57150" cy="57150"/>
          </a:xfrm>
          <a:prstGeom prst="ellipse">
            <a:avLst/>
          </a:prstGeom>
          <a:solidFill>
            <a:srgbClr val="F04655"/>
          </a:solidFill>
          <a:ln/>
        </p:spPr>
      </p:sp>
      <p:sp>
        <p:nvSpPr>
          <p:cNvPr id="4" name="Text 2"/>
          <p:cNvSpPr/>
          <p:nvPr/>
        </p:nvSpPr>
        <p:spPr>
          <a:xfrm>
            <a:off x="13914090" y="521494"/>
            <a:ext cx="124971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FFFFF">
                    <a:alpha val="5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XIFRES 2025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15392400" y="521494"/>
            <a:ext cx="220980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050" spc="210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PLANTILLA 09 · DADES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1143000" y="1571625"/>
            <a:ext cx="3496613" cy="228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125" spc="315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RESULTATS · ANY TANCAT</a:t>
            </a:r>
            <a:endParaRPr lang="en-US" sz="1125" dirty="0"/>
          </a:p>
        </p:txBody>
      </p:sp>
      <p:sp>
        <p:nvSpPr>
          <p:cNvPr id="7" name="Text 5"/>
          <p:cNvSpPr/>
          <p:nvPr/>
        </p:nvSpPr>
        <p:spPr>
          <a:xfrm>
            <a:off x="1143000" y="1990725"/>
            <a:ext cx="16482060" cy="1562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spc="-108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Tres números que </a:t>
            </a:r>
            <a:pPr algn="l" indent="0" marL="0">
              <a:lnSpc>
                <a:spcPct val="100000"/>
              </a:lnSpc>
              <a:buNone/>
            </a:pPr>
            <a:r>
              <a:rPr lang="en-US" sz="6000" i="1" spc="-108" kern="0" dirty="0">
                <a:solidFill>
                  <a:srgbClr val="FFFFFF">
                    <a:alpha val="55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importen.</a:t>
            </a:r>
            <a:endParaRPr lang="en-US" sz="6000" dirty="0"/>
          </a:p>
        </p:txBody>
      </p:sp>
      <p:sp>
        <p:nvSpPr>
          <p:cNvPr id="8" name="Shape 6"/>
          <p:cNvSpPr/>
          <p:nvPr/>
        </p:nvSpPr>
        <p:spPr>
          <a:xfrm>
            <a:off x="1143000" y="7679978"/>
            <a:ext cx="16002000" cy="9525"/>
          </a:xfrm>
          <a:prstGeom prst="rect">
            <a:avLst/>
          </a:prstGeom>
          <a:solidFill>
            <a:srgbClr val="FFFFFF">
              <a:alpha val="18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1143000" y="4276725"/>
            <a:ext cx="16002000" cy="9525"/>
          </a:xfrm>
          <a:prstGeom prst="rect">
            <a:avLst/>
          </a:prstGeom>
          <a:solidFill>
            <a:srgbClr val="FFFFFF">
              <a:alpha val="18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6467475" y="4286250"/>
            <a:ext cx="9525" cy="3393728"/>
          </a:xfrm>
          <a:prstGeom prst="rect">
            <a:avLst/>
          </a:prstGeom>
          <a:solidFill>
            <a:srgbClr val="FFFFFF">
              <a:alpha val="1800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1524000" y="4857750"/>
            <a:ext cx="4699349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95" kern="0" dirty="0">
                <a:solidFill>
                  <a:srgbClr val="FFFFFF">
                    <a:alpha val="5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CAPÍTOLS PUBLICATS</a:t>
            </a:r>
            <a:endParaRPr lang="en-US" sz="975" dirty="0"/>
          </a:p>
        </p:txBody>
      </p:sp>
      <p:sp>
        <p:nvSpPr>
          <p:cNvPr id="12" name="Text 10"/>
          <p:cNvSpPr/>
          <p:nvPr/>
        </p:nvSpPr>
        <p:spPr>
          <a:xfrm>
            <a:off x="1524000" y="5195888"/>
            <a:ext cx="4699349" cy="1485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5000"/>
              </a:lnSpc>
              <a:buNone/>
            </a:pPr>
            <a:r>
              <a:rPr lang="en-US" sz="12000" spc="-360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142 </a:t>
            </a:r>
            <a:pPr algn="l" indent="0" marL="0">
              <a:lnSpc>
                <a:spcPct val="95000"/>
              </a:lnSpc>
              <a:buNone/>
            </a:pPr>
            <a:r>
              <a:rPr lang="en-US" sz="3600" spc="-360" kern="0" dirty="0">
                <a:solidFill>
                  <a:srgbClr val="FFFFFF">
                    <a:alpha val="60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+</a:t>
            </a:r>
            <a:endParaRPr lang="en-US" sz="12000" dirty="0"/>
          </a:p>
        </p:txBody>
      </p:sp>
      <p:sp>
        <p:nvSpPr>
          <p:cNvPr id="13" name="Text 11"/>
          <p:cNvSpPr/>
          <p:nvPr/>
        </p:nvSpPr>
        <p:spPr>
          <a:xfrm>
            <a:off x="1524000" y="6815138"/>
            <a:ext cx="4699349" cy="331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650" dirty="0">
                <a:solidFill>
                  <a:srgbClr val="FFFFFF">
                    <a:alpha val="75000"/>
                  </a:srgbClr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al llarg del 2025, en 7 col·leccions editorials actives.</a:t>
            </a:r>
            <a:endParaRPr lang="en-US" sz="1650" dirty="0"/>
          </a:p>
        </p:txBody>
      </p:sp>
      <p:sp>
        <p:nvSpPr>
          <p:cNvPr id="14" name="Shape 12"/>
          <p:cNvSpPr/>
          <p:nvPr/>
        </p:nvSpPr>
        <p:spPr>
          <a:xfrm>
            <a:off x="11801475" y="4286250"/>
            <a:ext cx="9525" cy="3393728"/>
          </a:xfrm>
          <a:prstGeom prst="rect">
            <a:avLst/>
          </a:prstGeom>
          <a:solidFill>
            <a:srgbClr val="FFFFFF">
              <a:alpha val="1800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6858000" y="4857750"/>
            <a:ext cx="4699349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95" kern="0" dirty="0">
                <a:solidFill>
                  <a:srgbClr val="FFFFFF">
                    <a:alpha val="5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LECTURA MITJANA</a:t>
            </a:r>
            <a:endParaRPr lang="en-US" sz="975" dirty="0"/>
          </a:p>
        </p:txBody>
      </p:sp>
      <p:sp>
        <p:nvSpPr>
          <p:cNvPr id="16" name="Text 14"/>
          <p:cNvSpPr/>
          <p:nvPr/>
        </p:nvSpPr>
        <p:spPr>
          <a:xfrm>
            <a:off x="6858000" y="5195888"/>
            <a:ext cx="4699349" cy="1485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5000"/>
              </a:lnSpc>
              <a:buNone/>
            </a:pPr>
            <a:r>
              <a:rPr lang="en-US" sz="12000" spc="-360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06:</a:t>
            </a:r>
            <a:pPr algn="l" indent="0" marL="0">
              <a:lnSpc>
                <a:spcPct val="95000"/>
              </a:lnSpc>
              <a:buNone/>
            </a:pPr>
            <a:r>
              <a:rPr lang="en-US" sz="12000" i="1" spc="-360" kern="0" dirty="0">
                <a:solidFill>
                  <a:srgbClr val="F04655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34</a:t>
            </a:r>
            <a:endParaRPr lang="en-US" sz="12000" dirty="0"/>
          </a:p>
        </p:txBody>
      </p:sp>
      <p:sp>
        <p:nvSpPr>
          <p:cNvPr id="17" name="Text 15"/>
          <p:cNvSpPr/>
          <p:nvPr/>
        </p:nvSpPr>
        <p:spPr>
          <a:xfrm>
            <a:off x="6858000" y="6815138"/>
            <a:ext cx="4699349" cy="331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650" dirty="0">
                <a:solidFill>
                  <a:srgbClr val="FFFFFF">
                    <a:alpha val="75000"/>
                  </a:srgbClr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minuts per sessió — 4× la mitjana del sector editorial.</a:t>
            </a:r>
            <a:endParaRPr lang="en-US" sz="1650" dirty="0"/>
          </a:p>
        </p:txBody>
      </p:sp>
      <p:sp>
        <p:nvSpPr>
          <p:cNvPr id="18" name="Text 16"/>
          <p:cNvSpPr/>
          <p:nvPr/>
        </p:nvSpPr>
        <p:spPr>
          <a:xfrm>
            <a:off x="12192000" y="4857750"/>
            <a:ext cx="4709160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95" kern="0" dirty="0">
                <a:solidFill>
                  <a:srgbClr val="FFFFFF">
                    <a:alpha val="55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RETORN EDITORIAL</a:t>
            </a:r>
            <a:endParaRPr lang="en-US" sz="975" dirty="0"/>
          </a:p>
        </p:txBody>
      </p:sp>
      <p:sp>
        <p:nvSpPr>
          <p:cNvPr id="19" name="Text 17"/>
          <p:cNvSpPr/>
          <p:nvPr/>
        </p:nvSpPr>
        <p:spPr>
          <a:xfrm>
            <a:off x="12192000" y="5195888"/>
            <a:ext cx="4709160" cy="1485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95000"/>
              </a:lnSpc>
              <a:buNone/>
            </a:pPr>
            <a:r>
              <a:rPr lang="en-US" sz="12000" spc="-360" kern="0" dirty="0">
                <a:solidFill>
                  <a:srgbClr val="FFFFFF"/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3,2 </a:t>
            </a:r>
            <a:pPr algn="l" indent="0" marL="0">
              <a:lnSpc>
                <a:spcPct val="95000"/>
              </a:lnSpc>
              <a:buNone/>
            </a:pPr>
            <a:r>
              <a:rPr lang="en-US" sz="3600" spc="-360" kern="0" dirty="0">
                <a:solidFill>
                  <a:srgbClr val="FFFFFF">
                    <a:alpha val="60000"/>
                  </a:srgbClr>
                </a:solidFill>
                <a:latin typeface="Playfair Display" pitchFamily="34" charset="0"/>
                <a:ea typeface="Playfair Display" pitchFamily="34" charset="-122"/>
                <a:cs typeface="Playfair Display" pitchFamily="34" charset="-120"/>
              </a:rPr>
              <a:t>x</a:t>
            </a:r>
            <a:endParaRPr lang="en-US" sz="12000" dirty="0"/>
          </a:p>
        </p:txBody>
      </p:sp>
      <p:sp>
        <p:nvSpPr>
          <p:cNvPr id="20" name="Text 18"/>
          <p:cNvSpPr/>
          <p:nvPr/>
        </p:nvSpPr>
        <p:spPr>
          <a:xfrm>
            <a:off x="12192000" y="6815138"/>
            <a:ext cx="4709160" cy="3314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650" dirty="0">
                <a:solidFill>
                  <a:srgbClr val="FFFFFF">
                    <a:alpha val="75000"/>
                  </a:srgbClr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de trànsit orgànic recurrent vs. inversió inicial.</a:t>
            </a:r>
            <a:endParaRPr lang="en-US" sz="1650" dirty="0"/>
          </a:p>
        </p:txBody>
      </p:sp>
      <p:sp>
        <p:nvSpPr>
          <p:cNvPr id="21" name="Text 19"/>
          <p:cNvSpPr/>
          <p:nvPr/>
        </p:nvSpPr>
        <p:spPr>
          <a:xfrm>
            <a:off x="762000" y="9663113"/>
            <a:ext cx="3282922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FFFFF">
                    <a:alpha val="50000"/>
                  </a:srgbClr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FONT · ANALYTICS INTERN · Q4 2025</a:t>
            </a:r>
            <a:endParaRPr lang="en-US" sz="975" dirty="0"/>
          </a:p>
        </p:txBody>
      </p:sp>
      <p:sp>
        <p:nvSpPr>
          <p:cNvPr id="22" name="Text 20"/>
          <p:cNvSpPr/>
          <p:nvPr/>
        </p:nvSpPr>
        <p:spPr>
          <a:xfrm>
            <a:off x="16849874" y="9663113"/>
            <a:ext cx="752326" cy="2047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975" spc="176" kern="0" dirty="0">
                <a:solidFill>
                  <a:srgbClr val="F04655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09 </a:t>
            </a:r>
            <a:pPr algn="l" indent="0" marL="0">
              <a:buNone/>
            </a:pPr>
            <a:r>
              <a:rPr lang="en-US" sz="975" spc="176" kern="0" dirty="0">
                <a:solidFill>
                  <a:srgbClr val="FFFFFF"/>
                </a:solidFill>
                <a:latin typeface="JetBrains Mono" pitchFamily="34" charset="0"/>
                <a:ea typeface="JetBrains Mono" pitchFamily="34" charset="-122"/>
                <a:cs typeface="JetBrains Mono" pitchFamily="34" charset="-120"/>
              </a:rPr>
              <a:t>/ 12</a:t>
            </a:r>
            <a:endParaRPr lang="en-US" sz="97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2026-05-07T17:58:19Z</dcterms:created>
  <dcterms:modified xsi:type="dcterms:W3CDTF">2026-05-07T17:58:19Z</dcterms:modified>
</cp:coreProperties>
</file>